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30.xml" ContentType="application/vnd.openxmlformats-officedocument.presentationml.notesSlide+xml"/>
  <Override PartName="/ppt/tags/tag33.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5"/>
  </p:notesMasterIdLst>
  <p:sldIdLst>
    <p:sldId id="283" r:id="rId2"/>
    <p:sldId id="259" r:id="rId3"/>
    <p:sldId id="282" r:id="rId4"/>
    <p:sldId id="262" r:id="rId5"/>
    <p:sldId id="263" r:id="rId6"/>
    <p:sldId id="265" r:id="rId7"/>
    <p:sldId id="266" r:id="rId8"/>
    <p:sldId id="325" r:id="rId9"/>
    <p:sldId id="284" r:id="rId10"/>
    <p:sldId id="268" r:id="rId11"/>
    <p:sldId id="286" r:id="rId12"/>
    <p:sldId id="324" r:id="rId13"/>
    <p:sldId id="288" r:id="rId14"/>
    <p:sldId id="290" r:id="rId15"/>
    <p:sldId id="293" r:id="rId16"/>
    <p:sldId id="295" r:id="rId17"/>
    <p:sldId id="296" r:id="rId18"/>
    <p:sldId id="297" r:id="rId19"/>
    <p:sldId id="305" r:id="rId20"/>
    <p:sldId id="314" r:id="rId21"/>
    <p:sldId id="315" r:id="rId22"/>
    <p:sldId id="319" r:id="rId23"/>
    <p:sldId id="309" r:id="rId24"/>
    <p:sldId id="270" r:id="rId25"/>
    <p:sldId id="271" r:id="rId26"/>
    <p:sldId id="272" r:id="rId27"/>
    <p:sldId id="322" r:id="rId28"/>
    <p:sldId id="279" r:id="rId29"/>
    <p:sldId id="273" r:id="rId30"/>
    <p:sldId id="311" r:id="rId31"/>
    <p:sldId id="274" r:id="rId32"/>
    <p:sldId id="317" r:id="rId33"/>
    <p:sldId id="318" r:id="rId34"/>
    <p:sldId id="275" r:id="rId35"/>
    <p:sldId id="280" r:id="rId36"/>
    <p:sldId id="323" r:id="rId37"/>
    <p:sldId id="312" r:id="rId38"/>
    <p:sldId id="277" r:id="rId39"/>
    <p:sldId id="278" r:id="rId40"/>
    <p:sldId id="321" r:id="rId41"/>
    <p:sldId id="276" r:id="rId42"/>
    <p:sldId id="281" r:id="rId43"/>
    <p:sldId id="313" r:id="rId44"/>
  </p:sldIdLst>
  <p:sldSz cx="9144000" cy="6858000" type="screen4x3"/>
  <p:notesSz cx="6858000" cy="9144000"/>
  <p:custDataLst>
    <p:tags r:id="rId47"/>
  </p:custDataLst>
  <p:defaultTextStyle>
    <a:defPPr>
      <a:defRPr lang="en-US"/>
    </a:defPPr>
    <a:lvl1pPr algn="l" rtl="0" eaLnBrk="0" fontAlgn="base" hangingPunct="0">
      <a:spcBef>
        <a:spcPct val="0"/>
      </a:spcBef>
      <a:spcAft>
        <a:spcPct val="0"/>
      </a:spcAft>
      <a:defRPr sz="2400" kern="1200">
        <a:solidFill>
          <a:schemeClr val="tx1"/>
        </a:solidFill>
        <a:latin typeface="Times" pitchFamily="48"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48"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48"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48"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48" charset="0"/>
        <a:ea typeface="+mn-ea"/>
        <a:cs typeface="+mn-cs"/>
      </a:defRPr>
    </a:lvl5pPr>
    <a:lvl6pPr marL="2286000" algn="l" defTabSz="914400" rtl="0" eaLnBrk="1" latinLnBrk="0" hangingPunct="1">
      <a:defRPr sz="2400" kern="1200">
        <a:solidFill>
          <a:schemeClr val="tx1"/>
        </a:solidFill>
        <a:latin typeface="Times" pitchFamily="48" charset="0"/>
        <a:ea typeface="+mn-ea"/>
        <a:cs typeface="+mn-cs"/>
      </a:defRPr>
    </a:lvl6pPr>
    <a:lvl7pPr marL="2743200" algn="l" defTabSz="914400" rtl="0" eaLnBrk="1" latinLnBrk="0" hangingPunct="1">
      <a:defRPr sz="2400" kern="1200">
        <a:solidFill>
          <a:schemeClr val="tx1"/>
        </a:solidFill>
        <a:latin typeface="Times" pitchFamily="48" charset="0"/>
        <a:ea typeface="+mn-ea"/>
        <a:cs typeface="+mn-cs"/>
      </a:defRPr>
    </a:lvl7pPr>
    <a:lvl8pPr marL="3200400" algn="l" defTabSz="914400" rtl="0" eaLnBrk="1" latinLnBrk="0" hangingPunct="1">
      <a:defRPr sz="2400" kern="1200">
        <a:solidFill>
          <a:schemeClr val="tx1"/>
        </a:solidFill>
        <a:latin typeface="Times" pitchFamily="48" charset="0"/>
        <a:ea typeface="+mn-ea"/>
        <a:cs typeface="+mn-cs"/>
      </a:defRPr>
    </a:lvl8pPr>
    <a:lvl9pPr marL="3657600" algn="l" defTabSz="914400" rtl="0" eaLnBrk="1" latinLnBrk="0" hangingPunct="1">
      <a:defRPr sz="2400" kern="1200">
        <a:solidFill>
          <a:schemeClr val="tx1"/>
        </a:solidFill>
        <a:latin typeface="Times" pitchFamily="4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FF"/>
    <a:srgbClr val="043D7A"/>
    <a:srgbClr val="7098B0"/>
    <a:srgbClr val="A8D8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01" autoAdjust="0"/>
    <p:restoredTop sz="86047" autoAdjust="0"/>
  </p:normalViewPr>
  <p:slideViewPr>
    <p:cSldViewPr>
      <p:cViewPr>
        <p:scale>
          <a:sx n="50" d="100"/>
          <a:sy n="50" d="100"/>
        </p:scale>
        <p:origin x="-2816" y="-8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tags" Target="tags/tag1.xml"/><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2800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19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2800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800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2800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6C3538DE-EB7F-4E7A-ABF5-A2437A94F486}" type="slidenum">
              <a:rPr lang="en-US"/>
              <a:pPr>
                <a:defRPr/>
              </a:pPr>
              <a:t>‹#›</a:t>
            </a:fld>
            <a:endParaRPr lang="en-US"/>
          </a:p>
        </p:txBody>
      </p:sp>
    </p:spTree>
    <p:extLst>
      <p:ext uri="{BB962C8B-B14F-4D97-AF65-F5344CB8AC3E}">
        <p14:creationId xmlns:p14="http://schemas.microsoft.com/office/powerpoint/2010/main" val="3394817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4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4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4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4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4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D4486D12-6567-4530-A216-DE60088DAED2}" type="slidenum">
              <a:rPr lang="en-US" smtClean="0"/>
              <a:pPr/>
              <a:t>1</a:t>
            </a:fld>
            <a:endParaRPr lang="en-US"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r>
              <a:rPr lang="en-US" dirty="0" smtClean="0"/>
              <a:t>Focus is</a:t>
            </a:r>
            <a:r>
              <a:rPr lang="en-US" baseline="0" dirty="0" smtClean="0"/>
              <a:t> on Genetic variation. Phenotypic variation due strictly to variation in the environment or how different genotypes respond to different environments will be covered in later lectures.</a:t>
            </a:r>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E605A23F-5F9F-4F53-A661-73A5CC03BE00}" type="slidenum">
              <a:rPr lang="en-US" smtClean="0"/>
              <a:pPr/>
              <a:t>11</a:t>
            </a:fld>
            <a:endParaRPr lang="en-US"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p:spPr>
        <p:txBody>
          <a:bodyPr/>
          <a:lstStyle/>
          <a:p>
            <a:fld id="{397DA7D1-290E-49EB-98D8-1C049EB9B358}" type="slidenum">
              <a:rPr lang="en-US" smtClean="0"/>
              <a:pPr/>
              <a:t>12</a:t>
            </a:fld>
            <a:endParaRPr lang="en-US" smtClean="0"/>
          </a:p>
        </p:txBody>
      </p:sp>
      <p:sp>
        <p:nvSpPr>
          <p:cNvPr id="283651" name="Rectangle 2"/>
          <p:cNvSpPr>
            <a:spLocks noGrp="1" noRot="1" noChangeAspect="1" noChangeArrowheads="1" noTextEdit="1"/>
          </p:cNvSpPr>
          <p:nvPr>
            <p:ph type="sldImg"/>
          </p:nvPr>
        </p:nvSpPr>
        <p:spPr>
          <a:ln/>
        </p:spPr>
      </p:sp>
      <p:sp>
        <p:nvSpPr>
          <p:cNvPr id="283652" name="Rectangle 3"/>
          <p:cNvSpPr>
            <a:spLocks noGrp="1" noChangeArrowheads="1"/>
          </p:cNvSpPr>
          <p:nvPr>
            <p:ph type="body" idx="1"/>
          </p:nvPr>
        </p:nvSpPr>
        <p:spPr>
          <a:noFill/>
          <a:ln w="9525"/>
        </p:spPr>
        <p:txBody>
          <a:bodyPr/>
          <a:lstStyle/>
          <a:p>
            <a:pPr eaLnBrk="1" hangingPunct="1"/>
            <a:endParaRPr lang="en-US" smtClean="0">
              <a:latin typeface="Times"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63C3C091-CB0D-441A-85BE-D2F7E31C4EB7}" type="slidenum">
              <a:rPr lang="en-US" smtClean="0"/>
              <a:pPr/>
              <a:t>13</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xfrm>
            <a:off x="914400" y="4344988"/>
            <a:ext cx="5029200" cy="4113212"/>
          </a:xfrm>
          <a:noFill/>
          <a:ln/>
        </p:spPr>
        <p:txBody>
          <a:bodyPr/>
          <a:lstStyle/>
          <a:p>
            <a:pPr eaLnBrk="1" hangingPunct="1"/>
            <a:r>
              <a:rPr lang="en-US" smtClean="0"/>
              <a:t>Mukir was the first to employ a methodology that is still used today to study spontaneous mutations.  The method employs what are termed mutation accumulation lines.  A progenitor individual which has been selfed or inbred for many generations and is essentially homozygous at all loci is used to found a number of lines.  Each of these lines is propagated by single seed descent, allowing even very deleterious mutations to drift to fixation. Over time, the lines begin to diverge from each other– the genetic divergence among the lines is due to spontaneous mutations ocurring within the lines.  We can use the rate at which the lines diverge to esimate the number of mutations that occur each generation affecting a measured trait, and we can use the trait values in the lines relative to the progenitor individual (or proxies thereof) to understand the effects of mutation.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F67ECC67-8907-4292-BA0E-0446FD434ED8}" type="slidenum">
              <a:rPr lang="en-US" smtClean="0"/>
              <a:pPr/>
              <a:t>14</a:t>
            </a:fld>
            <a:endParaRPr 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xfrm>
            <a:off x="914400" y="4344988"/>
            <a:ext cx="5029200" cy="4113212"/>
          </a:xfrm>
          <a:noFill/>
          <a:ln/>
        </p:spPr>
        <p:txBody>
          <a:bodyPr tIns="45721" bIns="45721"/>
          <a:lstStyle/>
          <a:p>
            <a:pPr eaLnBrk="1" hangingPunct="1"/>
            <a:r>
              <a:rPr lang="en-US" smtClean="0"/>
              <a:t>We planted at Blandy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43FB18BA-9895-4D66-8FE8-02AC65986331}" type="slidenum">
              <a:rPr lang="en-US" smtClean="0"/>
              <a:pPr/>
              <a:t>15</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xfrm>
            <a:off x="914400" y="4344988"/>
            <a:ext cx="5029200" cy="4113212"/>
          </a:xfrm>
          <a:noFill/>
          <a:ln/>
        </p:spPr>
        <p:txBody>
          <a:bodyPr/>
          <a:lstStyle/>
          <a:p>
            <a:pPr eaLnBrk="1" hangingPunct="1"/>
            <a:r>
              <a:rPr lang="en-US" smtClean="0"/>
              <a:t>For most of our experiments, we actually grew the plants for about 2 weeks in the greenhouse and transplanted them into the field as seedlings.  We took digital images of the plants at this transplant stage, to see if we could detect an effect of mutation on early size.  We worked with a team of undergraduate students in the lab that I trained on analyzing the image data to take morphometric data.</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E4D87D05-F100-4987-8CD5-D809C66D6303}" type="slidenum">
              <a:rPr lang="en-US" smtClean="0"/>
              <a:pPr/>
              <a:t>16</a:t>
            </a:fld>
            <a:endParaRPr lang="en-US"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xfrm>
            <a:off x="914400" y="4344988"/>
            <a:ext cx="5029200" cy="4113212"/>
          </a:xfrm>
          <a:noFill/>
          <a:ln/>
        </p:spPr>
        <p:txBody>
          <a:bodyPr/>
          <a:lstStyle/>
          <a:p>
            <a:pPr eaLnBrk="1" hangingPunct="1"/>
            <a:r>
              <a:rPr lang="en-US" smtClean="0"/>
              <a:t>So in each one of our experiments we planted about 7500 plants.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4D07A13E-51C4-4C5C-94BD-6D9E66053EE2}" type="slidenum">
              <a:rPr lang="en-US" smtClean="0"/>
              <a:pPr/>
              <a:t>17</a:t>
            </a:fld>
            <a:endParaRPr 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4400" y="4344988"/>
            <a:ext cx="5029200" cy="4113212"/>
          </a:xfrm>
          <a:noFill/>
          <a:ln/>
        </p:spPr>
        <p:txBody>
          <a:bodyPr/>
          <a:lstStyle/>
          <a:p>
            <a:pPr eaLnBrk="1" hangingPunct="1"/>
            <a:r>
              <a:rPr lang="en-US" smtClean="0"/>
              <a:t>As you can see, when we harvested the plants 8 weeks later the site looked remarkably different.  Again, not quite the same thing as what happens in the greenhouse.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5907F666-057D-4868-9A4A-8369A6EF938F}" type="slidenum">
              <a:rPr lang="en-US" smtClean="0"/>
              <a:pPr/>
              <a:t>18</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914400" y="4344988"/>
            <a:ext cx="5029200" cy="4113212"/>
          </a:xfrm>
          <a:noFill/>
          <a:ln/>
        </p:spPr>
        <p:txBody>
          <a:bodyPr/>
          <a:lstStyle/>
          <a:p>
            <a:pPr eaLnBrk="1" hangingPunct="1"/>
            <a:r>
              <a:rPr lang="en-US" smtClean="0"/>
              <a:t>Plants did experience things they hopefully don’t in the greenhouse, such as flea beetle herbivory.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5E325DCA-8594-4127-9ED6-434149EA1032}" type="slidenum">
              <a:rPr lang="en-US" smtClean="0"/>
              <a:pPr/>
              <a:t>19</a:t>
            </a:fld>
            <a:endParaRPr 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914400" y="4344988"/>
            <a:ext cx="5029200" cy="4113212"/>
          </a:xfrm>
          <a:noFill/>
          <a:ln/>
        </p:spPr>
        <p:txBody>
          <a:bodyPr/>
          <a:lstStyle/>
          <a:p>
            <a:pPr eaLnBrk="1" hangingPunct="1"/>
            <a:r>
              <a:rPr lang="en-US" smtClean="0"/>
              <a:t>Here’s the big one fitness as measured as a combination of survival and fruit number.  Yep it is in the middle.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F2D796C8-E52B-492F-B8E6-A19EDB573725}" type="slidenum">
              <a:rPr lang="en-US" smtClean="0"/>
              <a:pPr/>
              <a:t>20</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5017A090-8DCC-4592-AD6E-04B5353864B6}" type="slidenum">
              <a:rPr lang="en-US" smtClean="0"/>
              <a:pPr/>
              <a:t>2</a:t>
            </a:fld>
            <a:endParaRPr lang="en-US"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r>
              <a:rPr lang="en-US" smtClean="0">
                <a:latin typeface="Arial" charset="0"/>
              </a:rPr>
              <a:t>Chapter 5 Opener</a:t>
            </a:r>
          </a:p>
          <a:p>
            <a:pPr eaLnBrk="1" hangingPunct="1"/>
            <a:r>
              <a:rPr lang="en-US" smtClean="0">
                <a:latin typeface="Arial" charset="0"/>
              </a:rPr>
              <a:t>The zebra standing second from left is darkly colored or "melanistic," due to a mutation in a gene involved in the synthesis or transport of dark-colored melanin pigments.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C34394C3-1A0A-4906-A742-9FADEA0D77D2}" type="slidenum">
              <a:rPr lang="en-US" smtClean="0"/>
              <a:pPr/>
              <a:t>21</a:t>
            </a:fld>
            <a:endParaRPr 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r>
              <a:rPr lang="en-US" smtClean="0"/>
              <a:t>Fig. 1. Distribution of spontaneous mutations across chromosomes. Labels indicate the</a:t>
            </a:r>
          </a:p>
          <a:p>
            <a:pPr eaLnBrk="1" hangingPunct="1"/>
            <a:r>
              <a:rPr lang="en-US" smtClean="0"/>
              <a:t>type of mutation and colors their functional context or predicted effect. Short insertions</a:t>
            </a:r>
          </a:p>
          <a:p>
            <a:pPr eaLnBrk="1" hangingPunct="1"/>
            <a:r>
              <a:rPr lang="en-US" smtClean="0"/>
              <a:t>and deletions are shown by the letters representing the affected bases preceded by a plus</a:t>
            </a:r>
          </a:p>
          <a:p>
            <a:pPr eaLnBrk="1" hangingPunct="1"/>
            <a:r>
              <a:rPr lang="en-US" smtClean="0"/>
              <a:t>or aminus sign, respectively. Long deletions are depicted by aminus sign and the number</a:t>
            </a:r>
          </a:p>
          <a:p>
            <a:pPr eaLnBrk="1" hangingPunct="1"/>
            <a:r>
              <a:rPr lang="en-US" smtClean="0"/>
              <a:t>of deleted base pairs in parentheses. An asterisk next to a C or a G means that the cytosine</a:t>
            </a:r>
          </a:p>
          <a:p>
            <a:pPr eaLnBrk="1" hangingPunct="1"/>
            <a:r>
              <a:rPr lang="en-US" smtClean="0"/>
              <a:t>of the mutant base pair is known to be methylated (20). The definitions for colors are as follows: red, intergenic</a:t>
            </a:r>
          </a:p>
          <a:p>
            <a:pPr eaLnBrk="1" hangingPunct="1"/>
            <a:r>
              <a:rPr lang="en-US" smtClean="0"/>
              <a:t>region; yellow, intron; dark blue, nonsynonymous substitution, shift of reading frame for short indels, or gene</a:t>
            </a:r>
          </a:p>
          <a:p>
            <a:pPr eaLnBrk="1" hangingPunct="1"/>
            <a:r>
              <a:rPr lang="en-US" smtClean="0"/>
              <a:t>deletion for large deletions; green, synonymous substitution; purple, UTR; and light blue, transposable element.</a:t>
            </a:r>
          </a:p>
          <a:p>
            <a:pPr eaLnBrk="1" hangingPunct="1"/>
            <a:endParaRPr lang="en-US" smtClean="0"/>
          </a:p>
          <a:p>
            <a:pPr eaLnBrk="1" hangingPunct="1"/>
            <a:r>
              <a:rPr lang="en-US" smtClean="0"/>
              <a:t>UTR equals untranslated just upstream and downstream region, transcribed but not translated, can be associated with efficiency of translation and stability of the mRNA</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267A8BEA-49D6-4914-AB75-1547E5E2C930}" type="slidenum">
              <a:rPr lang="en-US" smtClean="0"/>
              <a:pPr/>
              <a:t>23</a:t>
            </a:fld>
            <a:endParaRPr 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r>
              <a:rPr lang="en-US" smtClean="0"/>
              <a:t>With Thomas Lenormand pierre Olivier Cheptou and Eric Imbert, work of Lenormand and Martin, variance of mutation effects increases with stress etc</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282221E8-5638-4D39-9EDC-BA2B3EF2C69E}" type="slidenum">
              <a:rPr lang="en-US" smtClean="0"/>
              <a:pPr/>
              <a:t>24</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r>
              <a:rPr lang="en-US" smtClean="0">
                <a:latin typeface="Arial" charset="0"/>
              </a:rPr>
              <a:t>Figure 5.6 Unequal cross-over and the origin of gene duplications</a:t>
            </a:r>
          </a:p>
          <a:p>
            <a:pPr eaLnBrk="1" hangingPunct="1"/>
            <a:r>
              <a:rPr lang="en-US" smtClean="0">
                <a:latin typeface="Arial" charset="0"/>
              </a:rPr>
              <a:t>The letters and bars on each chromosome in the diagram indicate the location of genes; the open circles indicate the location of the centromere. The chromosomes on the left have synapsed, but cross-over has occurred at nonhomologous points. As a result, one of the cross-over products (chromosome #2) lacks gene C and one (chromosome #3) has a duplication of gene C.</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340AA730-8441-4434-A5F0-1213D8216FEF}" type="slidenum">
              <a:rPr lang="en-US" smtClean="0"/>
              <a:pPr/>
              <a:t>25</a:t>
            </a:fld>
            <a:endParaRPr 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r>
              <a:rPr lang="en-US" smtClean="0">
                <a:latin typeface="Arial" charset="0"/>
              </a:rPr>
              <a:t>Figure 5.7 Timing of expression differs among members of the globin gene families</a:t>
            </a:r>
          </a:p>
          <a:p>
            <a:pPr eaLnBrk="1" hangingPunct="1"/>
            <a:r>
              <a:rPr lang="en-US" smtClean="0">
                <a:latin typeface="Arial" charset="0"/>
              </a:rPr>
              <a:t>This graph shows changes in the expression of genes from the </a:t>
            </a:r>
            <a:r>
              <a:rPr lang="en-US" i="1" smtClean="0">
                <a:latin typeface="Lucida Grande" pitchFamily="48" charset="0"/>
              </a:rPr>
              <a:t>α</a:t>
            </a:r>
            <a:r>
              <a:rPr lang="en-US" smtClean="0">
                <a:latin typeface="Lucida Grande" pitchFamily="48" charset="0"/>
              </a:rPr>
              <a:t>-</a:t>
            </a:r>
            <a:r>
              <a:rPr lang="en-US" smtClean="0">
                <a:latin typeface="Arial" charset="0"/>
              </a:rPr>
              <a:t> and </a:t>
            </a:r>
            <a:r>
              <a:rPr lang="en-US" i="1" smtClean="0">
                <a:latin typeface="Lucida Grande" pitchFamily="48" charset="0"/>
              </a:rPr>
              <a:t>β</a:t>
            </a:r>
            <a:r>
              <a:rPr lang="en-US" smtClean="0">
                <a:latin typeface="Arial" charset="0"/>
              </a:rPr>
              <a:t>-globin families in humans during pregnancy and after birth. In embryos, hemoglobin is made up of </a:t>
            </a:r>
            <a:r>
              <a:rPr lang="en-US" i="1" smtClean="0">
                <a:latin typeface="Lucida Grande" pitchFamily="48" charset="0"/>
              </a:rPr>
              <a:t>ζ</a:t>
            </a:r>
            <a:r>
              <a:rPr lang="en-US" smtClean="0">
                <a:latin typeface="Arial" charset="0"/>
              </a:rPr>
              <a:t>-globin from the </a:t>
            </a:r>
            <a:r>
              <a:rPr lang="en-US" i="1" smtClean="0">
                <a:latin typeface="Lucida Grande" pitchFamily="48" charset="0"/>
              </a:rPr>
              <a:t>α</a:t>
            </a:r>
            <a:r>
              <a:rPr lang="en-US" smtClean="0">
                <a:latin typeface="Arial" charset="0"/>
              </a:rPr>
              <a:t>-like gene cluster and </a:t>
            </a:r>
            <a:r>
              <a:rPr lang="en-US" i="1" smtClean="0">
                <a:latin typeface="Lucida Grande" pitchFamily="48" charset="0"/>
              </a:rPr>
              <a:t>ε</a:t>
            </a:r>
            <a:r>
              <a:rPr lang="en-US" smtClean="0">
                <a:latin typeface="Arial" charset="0"/>
              </a:rPr>
              <a:t>-globin from the </a:t>
            </a:r>
            <a:r>
              <a:rPr lang="en-US" i="1" smtClean="0">
                <a:latin typeface="Lucida Grande" pitchFamily="48" charset="0"/>
              </a:rPr>
              <a:t>β</a:t>
            </a:r>
            <a:r>
              <a:rPr lang="en-US" smtClean="0">
                <a:latin typeface="Arial" charset="0"/>
              </a:rPr>
              <a:t>-like gene cluster. In the fetus, hemoglobin is made up of </a:t>
            </a:r>
            <a:r>
              <a:rPr lang="en-US" i="1" smtClean="0">
                <a:latin typeface="Lucida Grande" pitchFamily="48" charset="0"/>
              </a:rPr>
              <a:t>α</a:t>
            </a:r>
            <a:r>
              <a:rPr lang="en-US" smtClean="0">
                <a:latin typeface="Arial" charset="0"/>
              </a:rPr>
              <a:t>-globin from the </a:t>
            </a:r>
            <a:r>
              <a:rPr lang="en-US" i="1" smtClean="0">
                <a:latin typeface="Lucida Grande" pitchFamily="48" charset="0"/>
              </a:rPr>
              <a:t>α</a:t>
            </a:r>
            <a:r>
              <a:rPr lang="en-US" smtClean="0">
                <a:latin typeface="Arial" charset="0"/>
              </a:rPr>
              <a:t>-like gene cluster and </a:t>
            </a:r>
            <a:r>
              <a:rPr lang="en-US" i="1" smtClean="0">
                <a:latin typeface="Lucida Grande" pitchFamily="48" charset="0"/>
              </a:rPr>
              <a:t>γ</a:t>
            </a:r>
            <a:r>
              <a:rPr lang="en-US" smtClean="0">
                <a:latin typeface="Arial" charset="0"/>
              </a:rPr>
              <a:t>-globin from the </a:t>
            </a:r>
            <a:r>
              <a:rPr lang="en-US" i="1" smtClean="0">
                <a:latin typeface="Lucida Grande" pitchFamily="48" charset="0"/>
              </a:rPr>
              <a:t>β</a:t>
            </a:r>
            <a:r>
              <a:rPr lang="en-US" smtClean="0">
                <a:latin typeface="Arial" charset="0"/>
              </a:rPr>
              <a:t>-like gene cluster. In adults, most hemoglobin is made up of </a:t>
            </a:r>
            <a:r>
              <a:rPr lang="en-US" i="1" smtClean="0">
                <a:latin typeface="Lucida Grande" pitchFamily="48" charset="0"/>
              </a:rPr>
              <a:t>α</a:t>
            </a:r>
            <a:r>
              <a:rPr lang="en-US" smtClean="0">
                <a:latin typeface="Arial" charset="0"/>
              </a:rPr>
              <a:t>-globin from the </a:t>
            </a:r>
            <a:r>
              <a:rPr lang="en-US" i="1" smtClean="0">
                <a:latin typeface="Lucida Grande" pitchFamily="48" charset="0"/>
              </a:rPr>
              <a:t>α</a:t>
            </a:r>
            <a:r>
              <a:rPr lang="en-US" smtClean="0">
                <a:latin typeface="Arial" charset="0"/>
              </a:rPr>
              <a:t>-like gene cluster and </a:t>
            </a:r>
            <a:r>
              <a:rPr lang="en-US" i="1" smtClean="0">
                <a:latin typeface="Lucida Grande" pitchFamily="48" charset="0"/>
              </a:rPr>
              <a:t>β</a:t>
            </a:r>
            <a:r>
              <a:rPr lang="en-US" smtClean="0">
                <a:latin typeface="Arial" charset="0"/>
              </a:rPr>
              <a:t>-globin from the </a:t>
            </a:r>
            <a:r>
              <a:rPr lang="en-US" i="1" smtClean="0">
                <a:latin typeface="Lucida Grande" pitchFamily="48" charset="0"/>
              </a:rPr>
              <a:t>β</a:t>
            </a:r>
            <a:r>
              <a:rPr lang="en-US" smtClean="0">
                <a:latin typeface="Arial" charset="0"/>
              </a:rPr>
              <a:t>-like gene cluster; a small number contain </a:t>
            </a:r>
            <a:r>
              <a:rPr lang="en-US" i="1" smtClean="0">
                <a:latin typeface="Lucida Grande" pitchFamily="48" charset="0"/>
              </a:rPr>
              <a:t>δ</a:t>
            </a:r>
            <a:r>
              <a:rPr lang="en-US" smtClean="0">
                <a:latin typeface="Arial" charset="0"/>
              </a:rPr>
              <a:t>-globin. Each of these hemoglobins has important functional differences.</a:t>
            </a:r>
          </a:p>
          <a:p>
            <a:pPr eaLnBrk="1" hangingPunct="1"/>
            <a:endParaRPr lang="en-US" smtClean="0">
              <a:latin typeface="Arial" charset="0"/>
            </a:endParaRPr>
          </a:p>
          <a:p>
            <a:pPr eaLnBrk="1" hangingPunct="1"/>
            <a:r>
              <a:rPr lang="en-US" smtClean="0">
                <a:latin typeface="Arial" charset="0"/>
              </a:rPr>
              <a:t>Discuss Adaptive signfivicance</a:t>
            </a:r>
          </a:p>
          <a:p>
            <a:pPr eaLnBrk="1" hangingPunct="1"/>
            <a:endParaRPr lang="en-US" smtClean="0">
              <a:latin typeface="Arial" charset="0"/>
            </a:endParaRPr>
          </a:p>
          <a:p>
            <a:pPr eaLnBrk="1" hangingPunct="1"/>
            <a:r>
              <a:rPr lang="en-US" smtClean="0"/>
              <a:t>Over the course of vertebrate evolution, subsequent rounds of gene duplication and divergence have given rise to families of α- and β-like globin genes that are ontogenetically regulated and biochemically optimized for oxygen transport under the vastly different physiological conditions that are encountered during the embryonic, fetal, and adult stages of development. The globin superfamily of genes therefore provides an excellent example of how physiological pathways can be elaborated and refined through functional and regulatory divergence of duplicated genes that encode different subunit polypeptides of the same multimeric protein.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39A913FB-2C9E-42BE-9E2B-B946E5956236}" type="slidenum">
              <a:rPr lang="en-US" smtClean="0"/>
              <a:pPr/>
              <a:t>26</a:t>
            </a:fld>
            <a:endParaRPr lang="en-US"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r>
              <a:rPr lang="en-US" smtClean="0">
                <a:latin typeface="Arial" charset="0"/>
              </a:rPr>
              <a:t>Figure 5.8 Transcription units in the globin gene family. All evidence is consistent with duplication.</a:t>
            </a:r>
          </a:p>
          <a:p>
            <a:pPr eaLnBrk="1" hangingPunct="1"/>
            <a:r>
              <a:rPr lang="en-US" smtClean="0">
                <a:latin typeface="Arial" charset="0"/>
              </a:rPr>
              <a:t>In these diagrams, the numbers inside the boxes denote the number of nucleotides present in the primary transcript, while the numbers above the boxes give the amino acid positions in the resulting polypeptide. AUG is the start codon. The lengths and positions of introns and exons in loci throughout the </a:t>
            </a:r>
            <a:r>
              <a:rPr lang="en-US" i="1" smtClean="0">
                <a:latin typeface="Lucida Grande" pitchFamily="48" charset="0"/>
              </a:rPr>
              <a:t>α</a:t>
            </a:r>
            <a:r>
              <a:rPr lang="en-US" smtClean="0">
                <a:latin typeface="Arial" charset="0"/>
              </a:rPr>
              <a:t>- and </a:t>
            </a:r>
            <a:r>
              <a:rPr lang="en-US" i="1" smtClean="0">
                <a:latin typeface="Lucida Grande" pitchFamily="48" charset="0"/>
              </a:rPr>
              <a:t>β</a:t>
            </a:r>
            <a:r>
              <a:rPr lang="en-US" smtClean="0">
                <a:latin typeface="Arial" charset="0"/>
              </a:rPr>
              <a:t>-like clusters are virtually identical.</a:t>
            </a:r>
          </a:p>
          <a:p>
            <a:pPr eaLnBrk="1" hangingPunct="1"/>
            <a:endParaRPr lang="en-US" smtClean="0">
              <a:latin typeface="Arial" charset="0"/>
            </a:endParaRPr>
          </a:p>
          <a:p>
            <a:pPr eaLnBrk="1" hangingPunct="1"/>
            <a:r>
              <a:rPr lang="en-US" smtClean="0">
                <a:latin typeface="Arial" charset="0"/>
              </a:rPr>
              <a:t>Orthologs diverge after speciation, paralogs diverge after duplication.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E1898497-6224-4F00-8CB0-E50EADA57298}" type="slidenum">
              <a:rPr lang="en-US" smtClean="0">
                <a:latin typeface="Times" pitchFamily="48" charset="0"/>
              </a:rPr>
              <a:pPr/>
              <a:t>27</a:t>
            </a:fld>
            <a:endParaRPr lang="en-US" smtClean="0">
              <a:latin typeface="Times" pitchFamily="48" charset="0"/>
            </a:endParaRPr>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w="9525"/>
        </p:spPr>
        <p:txBody>
          <a:bodyPr/>
          <a:lstStyle/>
          <a:p>
            <a:pPr eaLnBrk="1" hangingPunct="1"/>
            <a:r>
              <a:rPr lang="en-US" dirty="0" smtClean="0">
                <a:latin typeface="Times" pitchFamily="48" charset="0"/>
              </a:rPr>
              <a:t>Southeast Asian monkey eats a lot of leaves, </a:t>
            </a:r>
            <a:r>
              <a:rPr lang="en-US" dirty="0" err="1" smtClean="0">
                <a:latin typeface="Times" pitchFamily="48" charset="0"/>
              </a:rPr>
              <a:t>RNSase</a:t>
            </a:r>
            <a:r>
              <a:rPr lang="en-US" dirty="0" smtClean="0">
                <a:latin typeface="Times" pitchFamily="48" charset="0"/>
              </a:rPr>
              <a:t> releases</a:t>
            </a:r>
            <a:r>
              <a:rPr lang="en-US" baseline="0" dirty="0" smtClean="0">
                <a:latin typeface="Times" pitchFamily="48" charset="0"/>
              </a:rPr>
              <a:t> N in RNA of leaves</a:t>
            </a:r>
            <a:endParaRPr lang="en-US" dirty="0" smtClean="0">
              <a:latin typeface="Times" pitchFamily="4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771B0D47-C4A1-4438-8C06-98D8034BF0A7}" type="slidenum">
              <a:rPr lang="en-US" smtClean="0"/>
              <a:pPr/>
              <a:t>28</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r>
              <a:rPr lang="en-US" smtClean="0">
                <a:latin typeface="Arial" charset="0"/>
              </a:rPr>
              <a:t>Table 5.1 Sizes of gene families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32FF6664-00E4-4DA5-B876-72BFB1611A0D}" type="slidenum">
              <a:rPr lang="en-US" smtClean="0"/>
              <a:pPr/>
              <a:t>29</a:t>
            </a:fld>
            <a:endParaRPr 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r>
              <a:rPr lang="en-US" smtClean="0">
                <a:latin typeface="Arial" charset="0"/>
              </a:rPr>
              <a:t>Figure 5.9 Chromosome inversion</a:t>
            </a:r>
          </a:p>
          <a:p>
            <a:pPr eaLnBrk="1" hangingPunct="1"/>
            <a:r>
              <a:rPr lang="en-US" smtClean="0">
                <a:latin typeface="Arial" charset="0"/>
              </a:rPr>
              <a:t>Inversions result when a chromosome segment breaks in two places, flips, and reanneals. Note that after the event, the order of the genes labeled C, D, and E is inverted.</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9E577F36-7586-4FB4-A6ED-A20C343CAEA1}" type="slidenum">
              <a:rPr lang="en-US" smtClean="0"/>
              <a:pPr/>
              <a:t>30</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r>
              <a:rPr lang="en-US" smtClean="0"/>
              <a:t>Double cross over</a:t>
            </a:r>
          </a:p>
          <a:p>
            <a:pPr eaLnBrk="1" hangingPunct="1"/>
            <a:r>
              <a:rPr lang="en-US" smtClean="0"/>
              <a:t>Gene conversion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98586FC5-1C55-453C-A35C-61174C3E445F}" type="slidenum">
              <a:rPr lang="en-US" smtClean="0"/>
              <a:pPr/>
              <a:t>31</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n-US" smtClean="0">
                <a:latin typeface="Arial" charset="0"/>
              </a:rPr>
              <a:t>Figure 5.10 Inversion frequencies form clines in </a:t>
            </a:r>
            <a:r>
              <a:rPr lang="en-US" i="1" smtClean="0">
                <a:latin typeface="Arial" charset="0"/>
              </a:rPr>
              <a:t>Drosophila subobscura</a:t>
            </a:r>
          </a:p>
          <a:p>
            <a:pPr eaLnBrk="1" hangingPunct="1"/>
            <a:r>
              <a:rPr lang="en-US" smtClean="0">
                <a:latin typeface="Arial" charset="0"/>
              </a:rPr>
              <a:t>These graphs plot the frequency of an inversion called E</a:t>
            </a:r>
            <a:r>
              <a:rPr lang="en-US" baseline="-25000" smtClean="0">
                <a:latin typeface="Arial" charset="0"/>
              </a:rPr>
              <a:t>st</a:t>
            </a:r>
            <a:r>
              <a:rPr lang="en-US" smtClean="0">
                <a:latin typeface="Arial" charset="0"/>
              </a:rPr>
              <a:t> in South American and North American populations of </a:t>
            </a:r>
            <a:r>
              <a:rPr lang="en-US" i="1" smtClean="0">
                <a:latin typeface="Arial" charset="0"/>
              </a:rPr>
              <a:t>Drosophila subobscura</a:t>
            </a:r>
            <a:r>
              <a:rPr lang="en-US" smtClean="0">
                <a:latin typeface="Arial" charset="0"/>
              </a:rPr>
              <a:t>. From data in Prevosti et al. 1988; see also Balanya et al. 2003.</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2DB2EAE4-DBF6-4C7C-9E4B-0DA3116AE5B1}" type="slidenum">
              <a:rPr lang="en-US" smtClean="0"/>
              <a:pPr/>
              <a:t>3</a:t>
            </a:fld>
            <a:endParaRPr 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r>
              <a:rPr lang="en-US" smtClean="0">
                <a:latin typeface="Arial" charset="0"/>
              </a:rPr>
              <a:t>Figure 5.1a (part 2) The structure of the genetic material</a:t>
            </a:r>
          </a:p>
          <a:p>
            <a:pPr eaLnBrk="1" hangingPunct="1"/>
            <a:r>
              <a:rPr lang="en-US" smtClean="0">
                <a:latin typeface="Arial" charset="0"/>
              </a:rPr>
              <a:t>(a) The diagram on the left shows the generalized form of a nucleotide. Note that hydrogen and oxygen atoms bonded to the numbered carbons are not shown. The diagrams on the right show the structure of the four nitrogenous bases.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793F525A-CD37-4D9D-AB02-859C0DF33C6C}" type="slidenum">
              <a:rPr lang="en-US" smtClean="0"/>
              <a:pPr/>
              <a:t>34</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r>
              <a:rPr lang="en-US" smtClean="0">
                <a:latin typeface="Arial" charset="0"/>
              </a:rPr>
              <a:t>Figure 5.11 How are tetraploid individuals produced in plants? Plants can self, and do not have sex chromosomes.</a:t>
            </a:r>
          </a:p>
          <a:p>
            <a:pPr eaLnBrk="1" hangingPunct="1"/>
            <a:r>
              <a:rPr lang="en-US" smtClean="0">
                <a:latin typeface="Arial" charset="0"/>
              </a:rPr>
              <a:t>See text for explanation.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88E61424-B7C5-4710-97FA-3DB961EDEEB4}" type="slidenum">
              <a:rPr lang="en-US" smtClean="0"/>
              <a:pPr/>
              <a:t>35</a:t>
            </a:fld>
            <a:endParaRPr lang="en-US"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r>
              <a:rPr lang="en-US" smtClean="0">
                <a:latin typeface="Arial" charset="0"/>
              </a:rPr>
              <a:t>Table 5.2 Types of mutation with significant evolutionary impact: A summary</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5073CEB7-C369-4091-9296-CB1A0EAF18EF}" type="slidenum">
              <a:rPr lang="en-US" smtClean="0">
                <a:latin typeface="Times" pitchFamily="48" charset="0"/>
              </a:rPr>
              <a:pPr/>
              <a:t>36</a:t>
            </a:fld>
            <a:endParaRPr lang="en-US" smtClean="0">
              <a:latin typeface="Times" pitchFamily="48" charset="0"/>
            </a:endParaRPr>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w="9525"/>
        </p:spPr>
        <p:txBody>
          <a:bodyPr/>
          <a:lstStyle/>
          <a:p>
            <a:pPr eaLnBrk="1" hangingPunct="1"/>
            <a:endParaRPr lang="en-US" smtClean="0">
              <a:latin typeface="Times" pitchFamily="4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97AAB889-63BA-4C89-9CC0-2FB16858CBA2}" type="slidenum">
              <a:rPr lang="en-US" smtClean="0"/>
              <a:pPr/>
              <a:t>37</a:t>
            </a:fld>
            <a:endParaRPr lang="en-US"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D33691D9-0D7A-4443-B89B-FE766675FD67}" type="slidenum">
              <a:rPr lang="en-US" smtClean="0"/>
              <a:pPr/>
              <a:t>38</a:t>
            </a:fld>
            <a:endParaRPr 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r>
              <a:rPr lang="en-US" smtClean="0">
                <a:latin typeface="Arial" charset="0"/>
              </a:rPr>
              <a:t>Figure 5.13 Analysis of proteins reveals that most populations harbor considerable genetic diversity</a:t>
            </a:r>
          </a:p>
          <a:p>
            <a:pPr eaLnBrk="1" hangingPunct="1"/>
            <a:r>
              <a:rPr lang="en-US" smtClean="0">
                <a:latin typeface="Arial" charset="0"/>
              </a:rPr>
              <a:t>These histograms show the distribution of enzyme heterozygosities among species of animals and plants. For example, about 7% of all plant species have a heterozygosity between 0.10 and 0.12. From Fig. 2.2, p. 19, of Avise (1994). </a:t>
            </a:r>
            <a:r>
              <a:rPr lang="en-US" smtClean="0">
                <a:latin typeface="Arial" charset="0"/>
                <a:ea typeface="ヒラギノ角ゴ Pro W3" pitchFamily="48" charset="-128"/>
              </a:rPr>
              <a:t>©</a:t>
            </a:r>
            <a:r>
              <a:rPr lang="en-US" smtClean="0">
                <a:latin typeface="Arial" charset="0"/>
              </a:rPr>
              <a:t> 1994, Chapman and Hall. Reprinted by permission of Kluwer Academic Publishers.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CE5BCE8C-F7B6-4D65-B778-4FDA06E61F3A}" type="slidenum">
              <a:rPr lang="en-US" smtClean="0"/>
              <a:pPr/>
              <a:t>39</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r>
              <a:rPr lang="en-US" smtClean="0">
                <a:latin typeface="Arial" charset="0"/>
              </a:rPr>
              <a:t>Much more variation detected at the DNA level.</a:t>
            </a:r>
          </a:p>
          <a:p>
            <a:pPr eaLnBrk="1" hangingPunct="1"/>
            <a:r>
              <a:rPr lang="en-US" smtClean="0">
                <a:latin typeface="Arial" charset="0"/>
              </a:rPr>
              <a:t>Figure 5.14 Sequencing studies have revealed enormous genetic diversity at the cystic fibrosis locus in humans</a:t>
            </a:r>
          </a:p>
          <a:p>
            <a:pPr eaLnBrk="1" hangingPunct="1"/>
            <a:r>
              <a:rPr lang="en-US" smtClean="0">
                <a:latin typeface="Arial" charset="0"/>
              </a:rPr>
              <a:t>This graph shows the abundance and location of the loss-of-function mutations discovered in an analysis of over 30,000 disease-causing alleles at the cystic fibrosis locus. The histogram shows the number of copies of each mutation found. The genetic map below it, in which the boxes represent exons, shows the location of each mutation within the CFTR gene. The boxes at the bottom of the graph give the functions of the coding regions of the gene. From Fig. 2, p. 395, in Tsui (1992). Copyright </a:t>
            </a:r>
            <a:r>
              <a:rPr lang="en-US" smtClean="0">
                <a:latin typeface="Arial" charset="0"/>
                <a:ea typeface="ヒラギノ角ゴ Pro W3" pitchFamily="48" charset="-128"/>
                <a:cs typeface="Arial" charset="0"/>
              </a:rPr>
              <a:t>©</a:t>
            </a:r>
            <a:r>
              <a:rPr lang="en-US" smtClean="0">
                <a:latin typeface="Arial" charset="0"/>
              </a:rPr>
              <a:t> 1992, Elsevier Science. Reprinted with permission of Elsevier Science.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E1098488-6903-47B7-BD9C-B589AC44BA68}" type="slidenum">
              <a:rPr lang="en-US" smtClean="0">
                <a:latin typeface="Times" pitchFamily="48" charset="0"/>
              </a:rPr>
              <a:pPr/>
              <a:t>40</a:t>
            </a:fld>
            <a:endParaRPr lang="en-US" smtClean="0">
              <a:latin typeface="Times" pitchFamily="48" charset="0"/>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w="9525"/>
        </p:spPr>
        <p:txBody>
          <a:bodyPr/>
          <a:lstStyle/>
          <a:p>
            <a:pPr eaLnBrk="1" hangingPunct="1"/>
            <a:endParaRPr lang="en-US" smtClean="0">
              <a:latin typeface="Times" pitchFamily="4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82A38A44-AF19-4E32-9C6B-28A62A8CB42E}" type="slidenum">
              <a:rPr lang="en-US" smtClean="0"/>
              <a:pPr/>
              <a:t>41</a:t>
            </a:fld>
            <a:endParaRPr 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r>
              <a:rPr lang="en-US" smtClean="0">
                <a:latin typeface="Arial" charset="0"/>
              </a:rPr>
              <a:t>Figure 5.12 Determining </a:t>
            </a:r>
            <a:r>
              <a:rPr lang="en-US" i="1" smtClean="0">
                <a:latin typeface="Arial" charset="0"/>
              </a:rPr>
              <a:t>CCR5</a:t>
            </a:r>
            <a:r>
              <a:rPr lang="en-US" smtClean="0">
                <a:latin typeface="Arial" charset="0"/>
              </a:rPr>
              <a:t> genotypes by electrophoresis of DNA</a:t>
            </a:r>
          </a:p>
          <a:p>
            <a:pPr eaLnBrk="1" hangingPunct="1"/>
            <a:r>
              <a:rPr lang="en-US" smtClean="0">
                <a:latin typeface="Arial" charset="0"/>
              </a:rPr>
              <a:t>Each lane of this gel contains DNA fragments prepared from the </a:t>
            </a:r>
            <a:r>
              <a:rPr lang="en-US" i="1" smtClean="0">
                <a:latin typeface="Arial" charset="0"/>
              </a:rPr>
              <a:t>CCR5</a:t>
            </a:r>
            <a:r>
              <a:rPr lang="en-US" smtClean="0">
                <a:latin typeface="Arial" charset="0"/>
              </a:rPr>
              <a:t> alleles of a single individual. The locations of the dark spots, or bands, on the gel indicate the sizes of the fragments. Each genotype yields a unique pattern of bands. From Samson et al. (1996). Reprinted with permission from </a:t>
            </a:r>
            <a:r>
              <a:rPr lang="en-US" i="1" smtClean="0">
                <a:latin typeface="Arial" charset="0"/>
              </a:rPr>
              <a:t>Nature</a:t>
            </a:r>
            <a:r>
              <a:rPr lang="en-US" smtClean="0">
                <a:latin typeface="Arial" charset="0"/>
              </a:rPr>
              <a:t>. </a:t>
            </a:r>
            <a:r>
              <a:rPr lang="en-US" smtClean="0">
                <a:latin typeface="Arial" charset="0"/>
                <a:ea typeface="ヒラギノ角ゴ Pro W3" pitchFamily="48" charset="-128"/>
              </a:rPr>
              <a:t>©</a:t>
            </a:r>
            <a:r>
              <a:rPr lang="en-US" smtClean="0">
                <a:latin typeface="Arial" charset="0"/>
              </a:rPr>
              <a:t> 1996, Macmillan Magazines Ltd.</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EC85CFE7-0216-46CA-855F-16600E930443}" type="slidenum">
              <a:rPr lang="en-US" smtClean="0"/>
              <a:pPr/>
              <a:t>42</a:t>
            </a:fld>
            <a:endParaRPr 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r>
              <a:rPr lang="en-US" smtClean="0">
                <a:latin typeface="Arial" charset="0"/>
              </a:rPr>
              <a:t>Table 5.3 Diversity of </a:t>
            </a:r>
            <a:r>
              <a:rPr lang="en-US" i="1" smtClean="0">
                <a:latin typeface="Arial" charset="0"/>
              </a:rPr>
              <a:t>CCR5</a:t>
            </a:r>
            <a:r>
              <a:rPr lang="en-US" smtClean="0">
                <a:latin typeface="Arial" charset="0"/>
              </a:rPr>
              <a:t> genotypes in various populations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6886B0F8-110B-4685-8C04-4ACE45292BD3}" type="slidenum">
              <a:rPr lang="en-US" smtClean="0"/>
              <a:pPr/>
              <a:t>43</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r>
              <a:rPr lang="en-US" smtClean="0"/>
              <a:t>Mutations source of new variation. Without natural selection adaptations would not evolve. See next lecture.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E301E068-ECD9-4A45-9C4E-E561C3D93E37}" type="slidenum">
              <a:rPr lang="en-US" smtClean="0"/>
              <a:pPr/>
              <a:t>4</a:t>
            </a:fld>
            <a:endParaRPr lang="en-U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smtClean="0">
                <a:latin typeface="Arial" charset="0"/>
              </a:rPr>
              <a:t>Figure 5.1cd The structure of the genetic material</a:t>
            </a:r>
          </a:p>
          <a:p>
            <a:pPr eaLnBrk="1" hangingPunct="1"/>
            <a:r>
              <a:rPr lang="en-US" smtClean="0">
                <a:latin typeface="Arial" charset="0"/>
              </a:rPr>
              <a:t>(c) When complementary bases on opposite DNA strands form hydrogen bonds, the molecule twists into a double helix like the one shown here. (d) Adenine and thymine form two hydrogen bonds; cytosine and guanine form three.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E9022DF8-CDD7-4123-AC66-323F5E93309C}" type="slidenum">
              <a:rPr lang="en-US" smtClean="0"/>
              <a:pPr/>
              <a:t>5</a:t>
            </a:fld>
            <a:endParaRPr lang="en-US"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r>
              <a:rPr lang="en-US" smtClean="0">
                <a:latin typeface="Arial" charset="0"/>
              </a:rPr>
              <a:t>Figure 5.2 DNA forms a template for its synthesis</a:t>
            </a:r>
          </a:p>
          <a:p>
            <a:pPr eaLnBrk="1" hangingPunct="1"/>
            <a:r>
              <a:rPr lang="en-US" smtClean="0">
                <a:latin typeface="Arial" charset="0"/>
              </a:rPr>
              <a:t>Because of complementary base pairing, each strand in a DNA molecule forms a template for the synthesis of the complementary strand. If DNA polymerase inserts the wrong base, as in the strand at the far right, it results in a mismatched pair that must be repaired. If the repair is not made, a mutation results.</a:t>
            </a:r>
          </a:p>
          <a:p>
            <a:pPr eaLnBrk="1" hangingPunct="1"/>
            <a:endParaRPr lang="en-US" smtClean="0">
              <a:latin typeface="Arial" charset="0"/>
            </a:endParaRPr>
          </a:p>
          <a:p>
            <a:pPr eaLnBrk="1" hangingPunct="1"/>
            <a:r>
              <a:rPr lang="en-US" smtClean="0">
                <a:latin typeface="Arial" charset="0"/>
              </a:rPr>
              <a:t>Primary determinant of fidelity:</a:t>
            </a:r>
          </a:p>
          <a:p>
            <a:pPr eaLnBrk="1" hangingPunct="1"/>
            <a:r>
              <a:rPr lang="en-US" smtClean="0">
                <a:latin typeface="Arial" charset="0"/>
              </a:rPr>
              <a:t>Polymerase selectivity</a:t>
            </a:r>
          </a:p>
          <a:p>
            <a:pPr eaLnBrk="1" hangingPunct="1"/>
            <a:r>
              <a:rPr lang="en-US" smtClean="0">
                <a:latin typeface="Arial" charset="0"/>
              </a:rPr>
              <a:t>Exonuceolytic proofreading</a:t>
            </a:r>
          </a:p>
          <a:p>
            <a:pPr eaLnBrk="1" hangingPunct="1"/>
            <a:r>
              <a:rPr lang="en-US" smtClean="0">
                <a:latin typeface="Arial" charset="0"/>
              </a:rPr>
              <a:t>DNA mismatch repair MMR</a:t>
            </a:r>
          </a:p>
          <a:p>
            <a:pPr eaLnBrk="1" hangingPunct="1"/>
            <a:endParaRPr lang="en-US" smtClean="0">
              <a:latin typeface="Arial" charset="0"/>
            </a:endParaRPr>
          </a:p>
          <a:p>
            <a:pPr eaLnBrk="1" hangingPunct="1"/>
            <a:r>
              <a:rPr lang="en-US" smtClean="0">
                <a:latin typeface="Arial" charset="0"/>
              </a:rPr>
              <a:t>Also during meoisis , crossing over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ACBC20EC-518E-4FBD-9C3D-EFDE74E1DC65}" type="slidenum">
              <a:rPr lang="en-US" smtClean="0"/>
              <a:pPr/>
              <a:t>6</a:t>
            </a:fld>
            <a:endParaRPr lang="en-US"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r>
              <a:rPr lang="en-US" dirty="0" smtClean="0">
                <a:latin typeface="Arial" charset="0"/>
              </a:rPr>
              <a:t>Figure 5.3b In organisms, information flows from DNA to RNA to proteins</a:t>
            </a:r>
          </a:p>
          <a:p>
            <a:pPr eaLnBrk="1" hangingPunct="1"/>
            <a:r>
              <a:rPr lang="en-US" dirty="0" smtClean="0">
                <a:latin typeface="Arial" charset="0"/>
              </a:rPr>
              <a:t>(b) This is the genetic code. Each of the 64 mRNA </a:t>
            </a:r>
            <a:r>
              <a:rPr lang="en-US" dirty="0" err="1" smtClean="0">
                <a:latin typeface="Arial" charset="0"/>
              </a:rPr>
              <a:t>codons</a:t>
            </a:r>
            <a:r>
              <a:rPr lang="en-US" dirty="0" smtClean="0">
                <a:latin typeface="Arial" charset="0"/>
              </a:rPr>
              <a:t> shown here specifies an amino acid or the start or end of a transcription unit. Note that in many instances, changing the third base in a </a:t>
            </a:r>
            <a:r>
              <a:rPr lang="en-US" dirty="0" err="1" smtClean="0">
                <a:latin typeface="Arial" charset="0"/>
              </a:rPr>
              <a:t>codon</a:t>
            </a:r>
            <a:r>
              <a:rPr lang="en-US" dirty="0" smtClean="0">
                <a:latin typeface="Arial" charset="0"/>
              </a:rPr>
              <a:t> does not change the message.</a:t>
            </a:r>
          </a:p>
          <a:p>
            <a:pPr eaLnBrk="1" hangingPunct="1"/>
            <a:endParaRPr lang="en-US" dirty="0" smtClean="0">
              <a:latin typeface="Arial" charset="0"/>
            </a:endParaRPr>
          </a:p>
          <a:p>
            <a:pPr eaLnBrk="1" hangingPunct="1"/>
            <a:r>
              <a:rPr lang="en-US" dirty="0" smtClean="0">
                <a:latin typeface="Arial" charset="0"/>
              </a:rPr>
              <a:t>Note stop </a:t>
            </a:r>
            <a:r>
              <a:rPr lang="en-US" dirty="0" err="1" smtClean="0">
                <a:latin typeface="Arial" charset="0"/>
              </a:rPr>
              <a:t>codons</a:t>
            </a:r>
            <a:r>
              <a:rPr lang="en-US" dirty="0" smtClean="0">
                <a:latin typeface="Arial" charset="0"/>
              </a:rPr>
              <a:t>, note insertion effects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91ABDF3C-3D2A-4191-B56E-D2F1ED122FF2}" type="slidenum">
              <a:rPr lang="en-US" smtClean="0"/>
              <a:pPr/>
              <a:t>7</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r>
              <a:rPr lang="en-US" smtClean="0">
                <a:latin typeface="Arial" charset="0"/>
              </a:rPr>
              <a:t>Figure 5.4 Transitions and transversions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F7C7B678-3E43-4391-A649-AAA27130A4B0}" type="slidenum">
              <a:rPr lang="en-US" smtClean="0"/>
              <a:pPr/>
              <a:t>9</a:t>
            </a:fld>
            <a:endParaRPr lang="en-US"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r>
              <a:rPr lang="en-US" smtClean="0"/>
              <a:t>Somewhat, certain parts of the genome will generate more mutations than others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A8E7EB4F-A232-4F3E-B30F-0C3B1C16B050}" type="slidenum">
              <a:rPr lang="en-US" smtClean="0"/>
              <a:pPr/>
              <a:t>10</a:t>
            </a:fld>
            <a:endParaRPr 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r>
              <a:rPr lang="en-US" smtClean="0">
                <a:latin typeface="Arial" charset="0"/>
              </a:rPr>
              <a:t>Figure 5.5 How do most mutations affect fitness?</a:t>
            </a:r>
          </a:p>
          <a:p>
            <a:pPr eaLnBrk="1" hangingPunct="1"/>
            <a:r>
              <a:rPr lang="en-US" smtClean="0">
                <a:latin typeface="Arial" charset="0"/>
              </a:rPr>
              <a:t>(b) To create the data plotted here, researchers inserted DNA sequences into random locations in the genomes of </a:t>
            </a:r>
            <a:r>
              <a:rPr lang="en-US" i="1" smtClean="0">
                <a:latin typeface="Arial" charset="0"/>
              </a:rPr>
              <a:t>Escherichia coli</a:t>
            </a:r>
            <a:r>
              <a:rPr lang="en-US" smtClean="0">
                <a:latin typeface="Arial" charset="0"/>
              </a:rPr>
              <a:t> or the yeast </a:t>
            </a:r>
            <a:r>
              <a:rPr lang="en-US" i="1" smtClean="0">
                <a:latin typeface="Arial" charset="0"/>
              </a:rPr>
              <a:t>Saccharomyces cerevisiae</a:t>
            </a:r>
            <a:r>
              <a:rPr lang="en-US" smtClean="0">
                <a:latin typeface="Arial" charset="0"/>
              </a:rPr>
              <a:t>.</a:t>
            </a:r>
          </a:p>
          <a:p>
            <a:pPr eaLnBrk="1" hangingPunct="1"/>
            <a:endParaRPr lang="en-US" smtClean="0">
              <a:latin typeface="Arial" charset="0"/>
            </a:endParaRPr>
          </a:p>
          <a:p>
            <a:pPr eaLnBrk="1" hangingPunct="1"/>
            <a:r>
              <a:rPr lang="en-US" smtClean="0">
                <a:latin typeface="Arial" charset="0"/>
              </a:rPr>
              <a:t>Strong or weak, depends, NeS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35D467-E9FD-4A03-8F6D-034D10CED41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319346-056A-4480-A76C-2E4B7AB928A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8E121C-1420-4762-A163-DBC8A0C233F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2955D4E-DB1B-4282-BDC6-F69FDF0178B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7F439A-74EB-4716-BCDB-EABBD1D2DBE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09E8A0-B0AF-4937-80C1-9D97D5F787E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798397-2205-4569-AEB1-BB1E47626981}"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D6785C-0239-45AA-BAC3-66B8952C6B7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D2BA96-3FA3-499D-B1BC-1EDA763A518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4EA67B0-CD91-467F-AC1A-5D874D567F4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1E3B9BA-2FB7-4990-93F3-C11A0A6FB93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BA5CE8-6FBF-48AF-9E79-731E5730614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78F6D2-B52A-4870-B17D-4BF93A66858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0E6C0CF-0DED-4775-9896-A40517A1EDC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48" charset="0"/>
        </a:defRPr>
      </a:lvl2pPr>
      <a:lvl3pPr algn="ctr" rtl="0" eaLnBrk="0" fontAlgn="base" hangingPunct="0">
        <a:spcBef>
          <a:spcPct val="0"/>
        </a:spcBef>
        <a:spcAft>
          <a:spcPct val="0"/>
        </a:spcAft>
        <a:defRPr sz="4400">
          <a:solidFill>
            <a:schemeClr val="tx2"/>
          </a:solidFill>
          <a:latin typeface="Times" pitchFamily="48" charset="0"/>
        </a:defRPr>
      </a:lvl3pPr>
      <a:lvl4pPr algn="ctr" rtl="0" eaLnBrk="0" fontAlgn="base" hangingPunct="0">
        <a:spcBef>
          <a:spcPct val="0"/>
        </a:spcBef>
        <a:spcAft>
          <a:spcPct val="0"/>
        </a:spcAft>
        <a:defRPr sz="4400">
          <a:solidFill>
            <a:schemeClr val="tx2"/>
          </a:solidFill>
          <a:latin typeface="Times" pitchFamily="48" charset="0"/>
        </a:defRPr>
      </a:lvl4pPr>
      <a:lvl5pPr algn="ctr" rtl="0" eaLnBrk="0" fontAlgn="base" hangingPunct="0">
        <a:spcBef>
          <a:spcPct val="0"/>
        </a:spcBef>
        <a:spcAft>
          <a:spcPct val="0"/>
        </a:spcAft>
        <a:defRPr sz="4400">
          <a:solidFill>
            <a:schemeClr val="tx2"/>
          </a:solidFill>
          <a:latin typeface="Times" pitchFamily="48" charset="0"/>
        </a:defRPr>
      </a:lvl5pPr>
      <a:lvl6pPr marL="457200" algn="ctr" rtl="0" fontAlgn="base">
        <a:spcBef>
          <a:spcPct val="0"/>
        </a:spcBef>
        <a:spcAft>
          <a:spcPct val="0"/>
        </a:spcAft>
        <a:defRPr sz="4400">
          <a:solidFill>
            <a:schemeClr val="tx2"/>
          </a:solidFill>
          <a:latin typeface="Times" pitchFamily="48" charset="0"/>
        </a:defRPr>
      </a:lvl6pPr>
      <a:lvl7pPr marL="914400" algn="ctr" rtl="0" fontAlgn="base">
        <a:spcBef>
          <a:spcPct val="0"/>
        </a:spcBef>
        <a:spcAft>
          <a:spcPct val="0"/>
        </a:spcAft>
        <a:defRPr sz="4400">
          <a:solidFill>
            <a:schemeClr val="tx2"/>
          </a:solidFill>
          <a:latin typeface="Times" pitchFamily="48" charset="0"/>
        </a:defRPr>
      </a:lvl7pPr>
      <a:lvl8pPr marL="1371600" algn="ctr" rtl="0" fontAlgn="base">
        <a:spcBef>
          <a:spcPct val="0"/>
        </a:spcBef>
        <a:spcAft>
          <a:spcPct val="0"/>
        </a:spcAft>
        <a:defRPr sz="4400">
          <a:solidFill>
            <a:schemeClr val="tx2"/>
          </a:solidFill>
          <a:latin typeface="Times" pitchFamily="48" charset="0"/>
        </a:defRPr>
      </a:lvl8pPr>
      <a:lvl9pPr marL="1828800" algn="ctr" rtl="0" fontAlgn="base">
        <a:spcBef>
          <a:spcPct val="0"/>
        </a:spcBef>
        <a:spcAft>
          <a:spcPct val="0"/>
        </a:spcAft>
        <a:defRPr sz="4400">
          <a:solidFill>
            <a:schemeClr val="tx2"/>
          </a:solidFill>
          <a:latin typeface="Times" pitchFamily="4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15.jpeg"/><Relationship Id="rId1" Type="http://schemas.openxmlformats.org/officeDocument/2006/relationships/tags" Target="../tags/tag10.x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16.jpeg"/><Relationship Id="rId1" Type="http://schemas.openxmlformats.org/officeDocument/2006/relationships/tags" Target="../tags/tag11.x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19.jpeg"/><Relationship Id="rId5" Type="http://schemas.openxmlformats.org/officeDocument/2006/relationships/image" Target="../media/image20.jpeg"/><Relationship Id="rId1" Type="http://schemas.openxmlformats.org/officeDocument/2006/relationships/tags" Target="../tags/tag12.xml"/><Relationship Id="rId2"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21.jpeg"/><Relationship Id="rId1" Type="http://schemas.openxmlformats.org/officeDocument/2006/relationships/tags" Target="../tags/tag13.xml"/><Relationship Id="rId2"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22.jpeg"/><Relationship Id="rId1" Type="http://schemas.openxmlformats.org/officeDocument/2006/relationships/tags" Target="../tags/tag14.xml"/><Relationship Id="rId2"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23.jpeg"/><Relationship Id="rId1" Type="http://schemas.openxmlformats.org/officeDocument/2006/relationships/tags" Target="../tags/tag15.xml"/><Relationship Id="rId2"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24.jpeg"/><Relationship Id="rId1" Type="http://schemas.openxmlformats.org/officeDocument/2006/relationships/tags" Target="../tags/tag16.xml"/><Relationship Id="rId2"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25.jpeg"/><Relationship Id="rId1" Type="http://schemas.openxmlformats.org/officeDocument/2006/relationships/tags" Target="../tags/tag17.xml"/><Relationship Id="rId2"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8.xml"/><Relationship Id="rId5" Type="http://schemas.openxmlformats.org/officeDocument/2006/relationships/oleObject" Target="../embeddings/Microsoft_Excel_97_-_2004_Worksheet1.xls"/><Relationship Id="rId6" Type="http://schemas.openxmlformats.org/officeDocument/2006/relationships/image" Target="../media/image26.emf"/><Relationship Id="rId7" Type="http://schemas.openxmlformats.org/officeDocument/2006/relationships/image" Target="../media/image27.jpeg"/><Relationship Id="rId1" Type="http://schemas.openxmlformats.org/officeDocument/2006/relationships/vmlDrawing" Target="../drawings/vmlDrawing1.vml"/><Relationship Id="rId2" Type="http://schemas.openxmlformats.org/officeDocument/2006/relationships/tags" Target="../tags/tag1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1.jpeg"/><Relationship Id="rId5" Type="http://schemas.openxmlformats.org/officeDocument/2006/relationships/image" Target="../media/image2.jpeg"/><Relationship Id="rId6" Type="http://schemas.openxmlformats.org/officeDocument/2006/relationships/image" Target="../media/image3.jpeg"/><Relationship Id="rId7" Type="http://schemas.openxmlformats.org/officeDocument/2006/relationships/image" Target="../media/image4.jpeg"/><Relationship Id="rId1" Type="http://schemas.openxmlformats.org/officeDocument/2006/relationships/tags" Target="../tags/tag3.xml"/><Relationship Id="rId2"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tags" Target="../tags/tag19.xml"/><Relationship Id="rId2" Type="http://schemas.openxmlformats.org/officeDocument/2006/relationships/slideLayout" Target="../slideLayouts/slideLayout2.xml"/><Relationship Id="rId3"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28.wmf"/><Relationship Id="rId1" Type="http://schemas.openxmlformats.org/officeDocument/2006/relationships/tags" Target="../tags/tag20.x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tags" Target="../tags/tag21.xml"/><Relationship Id="rId2"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tags" Target="../tags/tag22.xml"/><Relationship Id="rId2"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31.jpeg"/><Relationship Id="rId1" Type="http://schemas.openxmlformats.org/officeDocument/2006/relationships/tags" Target="../tags/tag23.xml"/><Relationship Id="rId2"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32.jpeg"/><Relationship Id="rId1" Type="http://schemas.openxmlformats.org/officeDocument/2006/relationships/tags" Target="../tags/tag24.xml"/><Relationship Id="rId2"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33.jpeg"/><Relationship Id="rId1" Type="http://schemas.openxmlformats.org/officeDocument/2006/relationships/tags" Target="../tags/tag25.xml"/><Relationship Id="rId2"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35.jpeg"/><Relationship Id="rId1" Type="http://schemas.openxmlformats.org/officeDocument/2006/relationships/tags" Target="../tags/tag26.xml"/><Relationship Id="rId2"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36.jpeg"/><Relationship Id="rId1" Type="http://schemas.openxmlformats.org/officeDocument/2006/relationships/tags" Target="../tags/tag27.xml"/><Relationship Id="rId2"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5.jpeg"/><Relationship Id="rId1" Type="http://schemas.openxmlformats.org/officeDocument/2006/relationships/tags" Target="../tags/tag4.xml"/><Relationship Id="rId2"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37.png"/><Relationship Id="rId1" Type="http://schemas.openxmlformats.org/officeDocument/2006/relationships/tags" Target="../tags/tag28.xml"/><Relationship Id="rId2"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38.jpeg"/><Relationship Id="rId1" Type="http://schemas.openxmlformats.org/officeDocument/2006/relationships/tags" Target="../tags/tag29.xml"/><Relationship Id="rId2"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jpeg"/><Relationship Id="rId1" Type="http://schemas.openxmlformats.org/officeDocument/2006/relationships/tags" Target="../tags/tag30.xml"/><Relationship Id="rId2"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tags" Target="../tags/tag31.xml"/><Relationship Id="rId2"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43.jpeg"/><Relationship Id="rId1" Type="http://schemas.openxmlformats.org/officeDocument/2006/relationships/tags" Target="../tags/tag32.xml"/><Relationship Id="rId2"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44.jpeg"/><Relationship Id="rId1" Type="http://schemas.openxmlformats.org/officeDocument/2006/relationships/tags" Target="../tags/tag33.xml"/><Relationship Id="rId2"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5.jpeg"/></Relationships>
</file>

<file path=ppt/slides/_rels/slide37.xml.rels><?xml version="1.0" encoding="UTF-8" standalone="yes"?>
<Relationships xmlns="http://schemas.openxmlformats.org/package/2006/relationships"><Relationship Id="rId1" Type="http://schemas.openxmlformats.org/officeDocument/2006/relationships/tags" Target="../tags/tag34.xml"/><Relationship Id="rId2" Type="http://schemas.openxmlformats.org/officeDocument/2006/relationships/slideLayout" Target="../slideLayouts/slideLayout2.xml"/><Relationship Id="rId3"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image" Target="../media/image46.jpeg"/><Relationship Id="rId1" Type="http://schemas.openxmlformats.org/officeDocument/2006/relationships/tags" Target="../tags/tag35.xml"/><Relationship Id="rId2"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image" Target="../media/image47.jpeg"/><Relationship Id="rId1" Type="http://schemas.openxmlformats.org/officeDocument/2006/relationships/tags" Target="../tags/tag36.xml"/><Relationship Id="rId2"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6.jpeg"/><Relationship Id="rId1" Type="http://schemas.openxmlformats.org/officeDocument/2006/relationships/tags" Target="../tags/tag5.xml"/><Relationship Id="rId2"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hyperlink" Target="http://www.nature.com/nature/journal/v486/n7403_supp/full/486S16a.html" TargetMode="External"/><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image" Target="../media/image49.jpeg"/><Relationship Id="rId1" Type="http://schemas.openxmlformats.org/officeDocument/2006/relationships/tags" Target="../tags/tag37.xml"/><Relationship Id="rId2"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image" Target="../media/image50.jpeg"/><Relationship Id="rId1" Type="http://schemas.openxmlformats.org/officeDocument/2006/relationships/tags" Target="../tags/tag38.xml"/><Relationship Id="rId2"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tags" Target="../tags/tag39.xml"/><Relationship Id="rId2" Type="http://schemas.openxmlformats.org/officeDocument/2006/relationships/slideLayout" Target="../slideLayouts/slideLayout2.xml"/><Relationship Id="rId3" Type="http://schemas.openxmlformats.org/officeDocument/2006/relationships/notesSlide" Target="../notesSlides/notesSlide3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7.jpeg"/><Relationship Id="rId1" Type="http://schemas.openxmlformats.org/officeDocument/2006/relationships/tags" Target="../tags/tag6.xml"/><Relationship Id="rId2"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8.jpeg"/><Relationship Id="rId1" Type="http://schemas.openxmlformats.org/officeDocument/2006/relationships/tags" Target="../tags/tag7.xml"/><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9.jpeg"/><Relationship Id="rId1" Type="http://schemas.openxmlformats.org/officeDocument/2006/relationships/tags" Target="../tags/tag8.xml"/><Relationship Id="rId2"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14.png"/><Relationship Id="rId1" Type="http://schemas.openxmlformats.org/officeDocument/2006/relationships/tags" Target="../tags/tag9.xml"/><Relationship Id="rId2"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smtClean="0">
                <a:latin typeface="Arial" charset="0"/>
                <a:cs typeface="Arial" charset="0"/>
              </a:rPr>
              <a:t>The origin of genetic variation</a:t>
            </a:r>
          </a:p>
        </p:txBody>
      </p:sp>
      <p:sp>
        <p:nvSpPr>
          <p:cNvPr id="3075" name="Rectangle 3"/>
          <p:cNvSpPr>
            <a:spLocks noGrp="1" noChangeArrowheads="1"/>
          </p:cNvSpPr>
          <p:nvPr>
            <p:ph type="body" idx="1"/>
          </p:nvPr>
        </p:nvSpPr>
        <p:spPr/>
        <p:txBody>
          <a:bodyPr/>
          <a:lstStyle/>
          <a:p>
            <a:pPr marL="812800" indent="-812800" eaLnBrk="1" hangingPunct="1">
              <a:lnSpc>
                <a:spcPct val="80000"/>
              </a:lnSpc>
              <a:buFontTx/>
              <a:buAutoNum type="romanUcPeriod"/>
            </a:pPr>
            <a:r>
              <a:rPr lang="en-US" sz="2800" smtClean="0">
                <a:latin typeface="Arial" charset="0"/>
                <a:cs typeface="Arial" charset="0"/>
              </a:rPr>
              <a:t>Motivation</a:t>
            </a:r>
          </a:p>
          <a:p>
            <a:pPr marL="812800" indent="-812800" eaLnBrk="1" hangingPunct="1">
              <a:lnSpc>
                <a:spcPct val="80000"/>
              </a:lnSpc>
              <a:buFontTx/>
              <a:buNone/>
            </a:pPr>
            <a:endParaRPr lang="en-US" sz="2800" smtClean="0">
              <a:latin typeface="Arial" charset="0"/>
              <a:cs typeface="Arial" charset="0"/>
            </a:endParaRPr>
          </a:p>
          <a:p>
            <a:pPr marL="812800" indent="-812800" eaLnBrk="1" hangingPunct="1">
              <a:lnSpc>
                <a:spcPct val="80000"/>
              </a:lnSpc>
              <a:buFontTx/>
              <a:buNone/>
            </a:pPr>
            <a:r>
              <a:rPr lang="en-US" sz="2800" smtClean="0">
                <a:latin typeface="Arial" charset="0"/>
                <a:cs typeface="Arial" charset="0"/>
              </a:rPr>
              <a:t>Evolution is a change in the genotype of the population over time. Phenotypic differences between species reflects genetic differences between species = genetic variation across species</a:t>
            </a:r>
          </a:p>
          <a:p>
            <a:pPr marL="812800" indent="-812800" eaLnBrk="1" hangingPunct="1">
              <a:lnSpc>
                <a:spcPct val="80000"/>
              </a:lnSpc>
              <a:buFontTx/>
              <a:buNone/>
            </a:pPr>
            <a:r>
              <a:rPr lang="en-US" sz="2800" smtClean="0">
                <a:latin typeface="Arial" charset="0"/>
                <a:cs typeface="Arial" charset="0"/>
              </a:rPr>
              <a:t>What is the origin of genetic variation??</a:t>
            </a:r>
          </a:p>
          <a:p>
            <a:pPr marL="812800" indent="-812800" eaLnBrk="1" hangingPunct="1">
              <a:lnSpc>
                <a:spcPct val="80000"/>
              </a:lnSpc>
              <a:buFontTx/>
              <a:buNone/>
            </a:pPr>
            <a:r>
              <a:rPr lang="en-US" sz="2800" smtClean="0">
                <a:latin typeface="Arial" charset="0"/>
                <a:cs typeface="Arial" charset="0"/>
              </a:rPr>
              <a:t>Ultimate Source:</a:t>
            </a:r>
          </a:p>
          <a:p>
            <a:pPr marL="812800" indent="-812800" eaLnBrk="1" hangingPunct="1">
              <a:lnSpc>
                <a:spcPct val="80000"/>
              </a:lnSpc>
              <a:buFontTx/>
              <a:buNone/>
            </a:pPr>
            <a:r>
              <a:rPr lang="en-US" sz="2800" smtClean="0">
                <a:latin typeface="Arial" charset="0"/>
                <a:cs typeface="Arial" charset="0"/>
              </a:rPr>
              <a:t>MUTATION!!!!!!!!!!!!!!!!!!!!!!!!!!!!</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05_F05b"/>
          <p:cNvPicPr>
            <a:picLocks noChangeAspect="1" noChangeArrowheads="1"/>
          </p:cNvPicPr>
          <p:nvPr/>
        </p:nvPicPr>
        <p:blipFill>
          <a:blip r:embed="rId4" cstate="print"/>
          <a:srcRect b="7347"/>
          <a:stretch>
            <a:fillRect/>
          </a:stretch>
        </p:blipFill>
        <p:spPr bwMode="auto">
          <a:xfrm>
            <a:off x="228600" y="685800"/>
            <a:ext cx="8531225" cy="5105400"/>
          </a:xfrm>
          <a:prstGeom prst="rect">
            <a:avLst/>
          </a:prstGeom>
          <a:noFill/>
          <a:ln w="9525">
            <a:noFill/>
            <a:miter lim="800000"/>
            <a:headEnd/>
            <a:tailEnd/>
          </a:ln>
        </p:spPr>
      </p:pic>
      <p:sp>
        <p:nvSpPr>
          <p:cNvPr id="11267" name="Text Box 3"/>
          <p:cNvSpPr txBox="1">
            <a:spLocks noChangeArrowheads="1"/>
          </p:cNvSpPr>
          <p:nvPr/>
        </p:nvSpPr>
        <p:spPr bwMode="auto">
          <a:xfrm>
            <a:off x="228600" y="117475"/>
            <a:ext cx="8783638" cy="400050"/>
          </a:xfrm>
          <a:prstGeom prst="rect">
            <a:avLst/>
          </a:prstGeom>
          <a:noFill/>
          <a:ln w="9525">
            <a:noFill/>
            <a:miter lim="800000"/>
            <a:headEnd/>
            <a:tailEnd/>
          </a:ln>
        </p:spPr>
        <p:txBody>
          <a:bodyPr wrap="none">
            <a:spAutoFit/>
          </a:bodyPr>
          <a:lstStyle/>
          <a:p>
            <a:r>
              <a:rPr lang="en-US" sz="2000" b="1">
                <a:latin typeface="Arial" charset="0"/>
                <a:cs typeface="Arial" charset="0"/>
              </a:rPr>
              <a:t>What are the effects of new (deletion) mutations? Deleterious? Strong?</a:t>
            </a:r>
          </a:p>
        </p:txBody>
      </p:sp>
      <p:sp>
        <p:nvSpPr>
          <p:cNvPr id="11268" name="Line 5"/>
          <p:cNvSpPr>
            <a:spLocks noChangeShapeType="1"/>
          </p:cNvSpPr>
          <p:nvPr/>
        </p:nvSpPr>
        <p:spPr bwMode="auto">
          <a:xfrm flipV="1">
            <a:off x="2743200" y="1371600"/>
            <a:ext cx="0" cy="3352800"/>
          </a:xfrm>
          <a:prstGeom prst="line">
            <a:avLst/>
          </a:prstGeom>
          <a:noFill/>
          <a:ln w="57150">
            <a:solidFill>
              <a:srgbClr val="FF0000"/>
            </a:solidFill>
            <a:round/>
            <a:headEnd/>
            <a:tailEnd/>
          </a:ln>
        </p:spPr>
        <p:txBody>
          <a:bodyPr/>
          <a:lstStyle/>
          <a:p>
            <a:endParaRPr lang="en-US"/>
          </a:p>
        </p:txBody>
      </p:sp>
      <p:sp>
        <p:nvSpPr>
          <p:cNvPr id="11269" name="Line 6"/>
          <p:cNvSpPr>
            <a:spLocks noChangeShapeType="1"/>
          </p:cNvSpPr>
          <p:nvPr/>
        </p:nvSpPr>
        <p:spPr bwMode="auto">
          <a:xfrm flipH="1">
            <a:off x="1524000" y="1371600"/>
            <a:ext cx="1219200" cy="0"/>
          </a:xfrm>
          <a:prstGeom prst="line">
            <a:avLst/>
          </a:prstGeom>
          <a:noFill/>
          <a:ln w="57150">
            <a:solidFill>
              <a:srgbClr val="FF0000"/>
            </a:solidFill>
            <a:round/>
            <a:headEnd/>
            <a:tailEnd/>
          </a:ln>
        </p:spPr>
        <p:txBody>
          <a:bodyPr/>
          <a:lstStyle/>
          <a:p>
            <a:endParaRPr lang="en-US"/>
          </a:p>
        </p:txBody>
      </p:sp>
      <p:sp>
        <p:nvSpPr>
          <p:cNvPr id="11270" name="Text Box 7"/>
          <p:cNvSpPr txBox="1">
            <a:spLocks noChangeArrowheads="1"/>
          </p:cNvSpPr>
          <p:nvPr/>
        </p:nvSpPr>
        <p:spPr bwMode="auto">
          <a:xfrm>
            <a:off x="762000" y="5908675"/>
            <a:ext cx="6249988" cy="708025"/>
          </a:xfrm>
          <a:prstGeom prst="rect">
            <a:avLst/>
          </a:prstGeom>
          <a:noFill/>
          <a:ln w="9525">
            <a:noFill/>
            <a:miter lim="800000"/>
            <a:headEnd/>
            <a:tailEnd/>
          </a:ln>
        </p:spPr>
        <p:txBody>
          <a:bodyPr wrap="none">
            <a:spAutoFit/>
          </a:bodyPr>
          <a:lstStyle/>
          <a:p>
            <a:r>
              <a:rPr lang="en-US" sz="2000" b="1">
                <a:latin typeface="Arial" charset="0"/>
                <a:cs typeface="Arial" charset="0"/>
              </a:rPr>
              <a:t>s = 1 – fitness(mutation)/fitness(without mutation)</a:t>
            </a:r>
          </a:p>
          <a:p>
            <a:r>
              <a:rPr lang="en-US" sz="2000" b="1">
                <a:latin typeface="Arial" charset="0"/>
                <a:cs typeface="Arial" charset="0"/>
              </a:rPr>
              <a:t>Fitness of genotype with mutation = 1 - s</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52400" y="0"/>
            <a:ext cx="8991600" cy="1143000"/>
          </a:xfrm>
        </p:spPr>
        <p:txBody>
          <a:bodyPr/>
          <a:lstStyle/>
          <a:p>
            <a:pPr algn="l" eaLnBrk="1" hangingPunct="1"/>
            <a:r>
              <a:rPr lang="en-US" sz="2800" smtClean="0">
                <a:latin typeface="Arial" charset="0"/>
                <a:cs typeface="Arial" charset="0"/>
              </a:rPr>
              <a:t>RATES: How do you measure mutation rates at the  </a:t>
            </a:r>
            <a:br>
              <a:rPr lang="en-US" sz="2800" smtClean="0">
                <a:latin typeface="Arial" charset="0"/>
                <a:cs typeface="Arial" charset="0"/>
              </a:rPr>
            </a:br>
            <a:r>
              <a:rPr lang="en-US" sz="2800" smtClean="0">
                <a:latin typeface="Arial" charset="0"/>
                <a:cs typeface="Arial" charset="0"/>
              </a:rPr>
              <a:t>                DNA LEVEL?</a:t>
            </a:r>
          </a:p>
        </p:txBody>
      </p:sp>
      <p:pic>
        <p:nvPicPr>
          <p:cNvPr id="12291" name="Picture 4" descr="worm"/>
          <p:cNvPicPr>
            <a:picLocks noChangeAspect="1" noChangeArrowheads="1"/>
          </p:cNvPicPr>
          <p:nvPr/>
        </p:nvPicPr>
        <p:blipFill>
          <a:blip r:embed="rId4" cstate="print"/>
          <a:srcRect/>
          <a:stretch>
            <a:fillRect/>
          </a:stretch>
        </p:blipFill>
        <p:spPr bwMode="auto">
          <a:xfrm>
            <a:off x="425450" y="1066800"/>
            <a:ext cx="2605088" cy="2054225"/>
          </a:xfrm>
          <a:prstGeom prst="rect">
            <a:avLst/>
          </a:prstGeom>
          <a:noFill/>
          <a:ln w="9525">
            <a:noFill/>
            <a:miter lim="800000"/>
            <a:headEnd/>
            <a:tailEnd/>
          </a:ln>
        </p:spPr>
      </p:pic>
      <p:sp>
        <p:nvSpPr>
          <p:cNvPr id="12292" name="Text Box 5"/>
          <p:cNvSpPr txBox="1">
            <a:spLocks noChangeArrowheads="1"/>
          </p:cNvSpPr>
          <p:nvPr/>
        </p:nvSpPr>
        <p:spPr bwMode="auto">
          <a:xfrm>
            <a:off x="3260725" y="1227138"/>
            <a:ext cx="4935538" cy="1416050"/>
          </a:xfrm>
          <a:prstGeom prst="rect">
            <a:avLst/>
          </a:prstGeom>
          <a:noFill/>
          <a:ln w="9525">
            <a:noFill/>
            <a:miter lim="800000"/>
            <a:headEnd/>
            <a:tailEnd/>
          </a:ln>
        </p:spPr>
        <p:txBody>
          <a:bodyPr wrap="none">
            <a:spAutoFit/>
          </a:bodyPr>
          <a:lstStyle/>
          <a:p>
            <a:pPr eaLnBrk="1" hangingPunct="1"/>
            <a:r>
              <a:rPr lang="en-US" b="1">
                <a:latin typeface="Arial" charset="0"/>
                <a:cs typeface="Arial" charset="0"/>
              </a:rPr>
              <a:t>Direct sequencing of </a:t>
            </a:r>
            <a:r>
              <a:rPr lang="en-US" b="1" i="1">
                <a:latin typeface="Arial" charset="0"/>
                <a:cs typeface="Arial" charset="0"/>
              </a:rPr>
              <a:t>C. elegans</a:t>
            </a:r>
            <a:r>
              <a:rPr lang="en-US" b="1">
                <a:latin typeface="Arial" charset="0"/>
                <a:cs typeface="Arial" charset="0"/>
              </a:rPr>
              <a:t> </a:t>
            </a:r>
          </a:p>
          <a:p>
            <a:pPr eaLnBrk="1" hangingPunct="1"/>
            <a:r>
              <a:rPr lang="en-US" b="1">
                <a:latin typeface="Arial" charset="0"/>
                <a:cs typeface="Arial" charset="0"/>
              </a:rPr>
              <a:t>Mutation Accumulation Lines</a:t>
            </a:r>
          </a:p>
          <a:p>
            <a:pPr eaLnBrk="1" hangingPunct="1"/>
            <a:endParaRPr lang="en-US" b="1">
              <a:latin typeface="Arial" charset="0"/>
              <a:cs typeface="Arial" charset="0"/>
            </a:endParaRPr>
          </a:p>
          <a:p>
            <a:pPr eaLnBrk="1" hangingPunct="1"/>
            <a:r>
              <a:rPr lang="en-US" sz="1400" b="1">
                <a:latin typeface="Arial" charset="0"/>
                <a:cs typeface="Arial" charset="0"/>
              </a:rPr>
              <a:t>Denver et al. 2004</a:t>
            </a:r>
          </a:p>
        </p:txBody>
      </p:sp>
      <p:grpSp>
        <p:nvGrpSpPr>
          <p:cNvPr id="12293" name="Group 6"/>
          <p:cNvGrpSpPr>
            <a:grpSpLocks/>
          </p:cNvGrpSpPr>
          <p:nvPr/>
        </p:nvGrpSpPr>
        <p:grpSpPr bwMode="auto">
          <a:xfrm>
            <a:off x="304800" y="3371850"/>
            <a:ext cx="1389063" cy="2500313"/>
            <a:chOff x="870" y="1829"/>
            <a:chExt cx="1101" cy="1879"/>
          </a:xfrm>
        </p:grpSpPr>
        <p:sp>
          <p:nvSpPr>
            <p:cNvPr id="12297" name="Freeform 7"/>
            <p:cNvSpPr>
              <a:spLocks/>
            </p:cNvSpPr>
            <p:nvPr/>
          </p:nvSpPr>
          <p:spPr bwMode="auto">
            <a:xfrm>
              <a:off x="1339" y="1829"/>
              <a:ext cx="42" cy="310"/>
            </a:xfrm>
            <a:custGeom>
              <a:avLst/>
              <a:gdLst>
                <a:gd name="T0" fmla="*/ 23 w 42"/>
                <a:gd name="T1" fmla="*/ 0 h 310"/>
                <a:gd name="T2" fmla="*/ 42 w 42"/>
                <a:gd name="T3" fmla="*/ 82 h 310"/>
                <a:gd name="T4" fmla="*/ 23 w 42"/>
                <a:gd name="T5" fmla="*/ 164 h 310"/>
                <a:gd name="T6" fmla="*/ 5 w 42"/>
                <a:gd name="T7" fmla="*/ 192 h 310"/>
                <a:gd name="T8" fmla="*/ 5 w 42"/>
                <a:gd name="T9" fmla="*/ 310 h 310"/>
                <a:gd name="T10" fmla="*/ 0 60000 65536"/>
                <a:gd name="T11" fmla="*/ 0 60000 65536"/>
                <a:gd name="T12" fmla="*/ 0 60000 65536"/>
                <a:gd name="T13" fmla="*/ 0 60000 65536"/>
                <a:gd name="T14" fmla="*/ 0 60000 65536"/>
                <a:gd name="T15" fmla="*/ 0 w 42"/>
                <a:gd name="T16" fmla="*/ 0 h 310"/>
                <a:gd name="T17" fmla="*/ 42 w 42"/>
                <a:gd name="T18" fmla="*/ 310 h 310"/>
              </a:gdLst>
              <a:ahLst/>
              <a:cxnLst>
                <a:cxn ang="T10">
                  <a:pos x="T0" y="T1"/>
                </a:cxn>
                <a:cxn ang="T11">
                  <a:pos x="T2" y="T3"/>
                </a:cxn>
                <a:cxn ang="T12">
                  <a:pos x="T4" y="T5"/>
                </a:cxn>
                <a:cxn ang="T13">
                  <a:pos x="T6" y="T7"/>
                </a:cxn>
                <a:cxn ang="T14">
                  <a:pos x="T8" y="T9"/>
                </a:cxn>
              </a:cxnLst>
              <a:rect l="T15" t="T16" r="T17" b="T18"/>
              <a:pathLst>
                <a:path w="42" h="310">
                  <a:moveTo>
                    <a:pt x="23" y="0"/>
                  </a:moveTo>
                  <a:cubicBezTo>
                    <a:pt x="13" y="40"/>
                    <a:pt x="12" y="53"/>
                    <a:pt x="42" y="82"/>
                  </a:cubicBezTo>
                  <a:cubicBezTo>
                    <a:pt x="38" y="102"/>
                    <a:pt x="34" y="142"/>
                    <a:pt x="23" y="164"/>
                  </a:cubicBezTo>
                  <a:cubicBezTo>
                    <a:pt x="18" y="174"/>
                    <a:pt x="6" y="181"/>
                    <a:pt x="5" y="192"/>
                  </a:cubicBezTo>
                  <a:cubicBezTo>
                    <a:pt x="0" y="231"/>
                    <a:pt x="5" y="271"/>
                    <a:pt x="5" y="310"/>
                  </a:cubicBezTo>
                </a:path>
              </a:pathLst>
            </a:custGeom>
            <a:noFill/>
            <a:ln w="9525">
              <a:solidFill>
                <a:schemeClr val="tx1"/>
              </a:solidFill>
              <a:round/>
              <a:headEnd/>
              <a:tailEnd/>
            </a:ln>
          </p:spPr>
          <p:txBody>
            <a:bodyPr/>
            <a:lstStyle/>
            <a:p>
              <a:endParaRPr lang="en-US"/>
            </a:p>
          </p:txBody>
        </p:sp>
        <p:sp>
          <p:nvSpPr>
            <p:cNvPr id="12298" name="Freeform 8"/>
            <p:cNvSpPr>
              <a:spLocks/>
            </p:cNvSpPr>
            <p:nvPr/>
          </p:nvSpPr>
          <p:spPr bwMode="auto">
            <a:xfrm>
              <a:off x="912" y="3242"/>
              <a:ext cx="42" cy="310"/>
            </a:xfrm>
            <a:custGeom>
              <a:avLst/>
              <a:gdLst>
                <a:gd name="T0" fmla="*/ 23 w 42"/>
                <a:gd name="T1" fmla="*/ 0 h 310"/>
                <a:gd name="T2" fmla="*/ 42 w 42"/>
                <a:gd name="T3" fmla="*/ 82 h 310"/>
                <a:gd name="T4" fmla="*/ 23 w 42"/>
                <a:gd name="T5" fmla="*/ 164 h 310"/>
                <a:gd name="T6" fmla="*/ 5 w 42"/>
                <a:gd name="T7" fmla="*/ 192 h 310"/>
                <a:gd name="T8" fmla="*/ 5 w 42"/>
                <a:gd name="T9" fmla="*/ 310 h 310"/>
                <a:gd name="T10" fmla="*/ 0 60000 65536"/>
                <a:gd name="T11" fmla="*/ 0 60000 65536"/>
                <a:gd name="T12" fmla="*/ 0 60000 65536"/>
                <a:gd name="T13" fmla="*/ 0 60000 65536"/>
                <a:gd name="T14" fmla="*/ 0 60000 65536"/>
                <a:gd name="T15" fmla="*/ 0 w 42"/>
                <a:gd name="T16" fmla="*/ 0 h 310"/>
                <a:gd name="T17" fmla="*/ 42 w 42"/>
                <a:gd name="T18" fmla="*/ 310 h 310"/>
              </a:gdLst>
              <a:ahLst/>
              <a:cxnLst>
                <a:cxn ang="T10">
                  <a:pos x="T0" y="T1"/>
                </a:cxn>
                <a:cxn ang="T11">
                  <a:pos x="T2" y="T3"/>
                </a:cxn>
                <a:cxn ang="T12">
                  <a:pos x="T4" y="T5"/>
                </a:cxn>
                <a:cxn ang="T13">
                  <a:pos x="T6" y="T7"/>
                </a:cxn>
                <a:cxn ang="T14">
                  <a:pos x="T8" y="T9"/>
                </a:cxn>
              </a:cxnLst>
              <a:rect l="T15" t="T16" r="T17" b="T18"/>
              <a:pathLst>
                <a:path w="42" h="310">
                  <a:moveTo>
                    <a:pt x="23" y="0"/>
                  </a:moveTo>
                  <a:cubicBezTo>
                    <a:pt x="13" y="40"/>
                    <a:pt x="12" y="53"/>
                    <a:pt x="42" y="82"/>
                  </a:cubicBezTo>
                  <a:cubicBezTo>
                    <a:pt x="38" y="102"/>
                    <a:pt x="34" y="142"/>
                    <a:pt x="23" y="164"/>
                  </a:cubicBezTo>
                  <a:cubicBezTo>
                    <a:pt x="18" y="174"/>
                    <a:pt x="6" y="181"/>
                    <a:pt x="5" y="192"/>
                  </a:cubicBezTo>
                  <a:cubicBezTo>
                    <a:pt x="0" y="231"/>
                    <a:pt x="5" y="271"/>
                    <a:pt x="5" y="310"/>
                  </a:cubicBezTo>
                </a:path>
              </a:pathLst>
            </a:custGeom>
            <a:noFill/>
            <a:ln w="9525">
              <a:solidFill>
                <a:schemeClr val="tx1"/>
              </a:solidFill>
              <a:round/>
              <a:headEnd/>
              <a:tailEnd/>
            </a:ln>
          </p:spPr>
          <p:txBody>
            <a:bodyPr/>
            <a:lstStyle/>
            <a:p>
              <a:endParaRPr lang="en-US"/>
            </a:p>
          </p:txBody>
        </p:sp>
        <p:sp>
          <p:nvSpPr>
            <p:cNvPr id="12299" name="Freeform 9"/>
            <p:cNvSpPr>
              <a:spLocks/>
            </p:cNvSpPr>
            <p:nvPr/>
          </p:nvSpPr>
          <p:spPr bwMode="auto">
            <a:xfrm>
              <a:off x="1350" y="2400"/>
              <a:ext cx="42" cy="310"/>
            </a:xfrm>
            <a:custGeom>
              <a:avLst/>
              <a:gdLst>
                <a:gd name="T0" fmla="*/ 23 w 42"/>
                <a:gd name="T1" fmla="*/ 0 h 310"/>
                <a:gd name="T2" fmla="*/ 42 w 42"/>
                <a:gd name="T3" fmla="*/ 82 h 310"/>
                <a:gd name="T4" fmla="*/ 23 w 42"/>
                <a:gd name="T5" fmla="*/ 164 h 310"/>
                <a:gd name="T6" fmla="*/ 5 w 42"/>
                <a:gd name="T7" fmla="*/ 192 h 310"/>
                <a:gd name="T8" fmla="*/ 5 w 42"/>
                <a:gd name="T9" fmla="*/ 310 h 310"/>
                <a:gd name="T10" fmla="*/ 0 60000 65536"/>
                <a:gd name="T11" fmla="*/ 0 60000 65536"/>
                <a:gd name="T12" fmla="*/ 0 60000 65536"/>
                <a:gd name="T13" fmla="*/ 0 60000 65536"/>
                <a:gd name="T14" fmla="*/ 0 60000 65536"/>
                <a:gd name="T15" fmla="*/ 0 w 42"/>
                <a:gd name="T16" fmla="*/ 0 h 310"/>
                <a:gd name="T17" fmla="*/ 42 w 42"/>
                <a:gd name="T18" fmla="*/ 310 h 310"/>
              </a:gdLst>
              <a:ahLst/>
              <a:cxnLst>
                <a:cxn ang="T10">
                  <a:pos x="T0" y="T1"/>
                </a:cxn>
                <a:cxn ang="T11">
                  <a:pos x="T2" y="T3"/>
                </a:cxn>
                <a:cxn ang="T12">
                  <a:pos x="T4" y="T5"/>
                </a:cxn>
                <a:cxn ang="T13">
                  <a:pos x="T6" y="T7"/>
                </a:cxn>
                <a:cxn ang="T14">
                  <a:pos x="T8" y="T9"/>
                </a:cxn>
              </a:cxnLst>
              <a:rect l="T15" t="T16" r="T17" b="T18"/>
              <a:pathLst>
                <a:path w="42" h="310">
                  <a:moveTo>
                    <a:pt x="23" y="0"/>
                  </a:moveTo>
                  <a:cubicBezTo>
                    <a:pt x="13" y="40"/>
                    <a:pt x="12" y="53"/>
                    <a:pt x="42" y="82"/>
                  </a:cubicBezTo>
                  <a:cubicBezTo>
                    <a:pt x="38" y="102"/>
                    <a:pt x="34" y="142"/>
                    <a:pt x="23" y="164"/>
                  </a:cubicBezTo>
                  <a:cubicBezTo>
                    <a:pt x="18" y="174"/>
                    <a:pt x="6" y="181"/>
                    <a:pt x="5" y="192"/>
                  </a:cubicBezTo>
                  <a:cubicBezTo>
                    <a:pt x="0" y="231"/>
                    <a:pt x="5" y="271"/>
                    <a:pt x="5" y="310"/>
                  </a:cubicBezTo>
                </a:path>
              </a:pathLst>
            </a:custGeom>
            <a:noFill/>
            <a:ln w="9525">
              <a:solidFill>
                <a:schemeClr val="tx1"/>
              </a:solidFill>
              <a:round/>
              <a:headEnd/>
              <a:tailEnd/>
            </a:ln>
          </p:spPr>
          <p:txBody>
            <a:bodyPr/>
            <a:lstStyle/>
            <a:p>
              <a:endParaRPr lang="en-US"/>
            </a:p>
          </p:txBody>
        </p:sp>
        <p:sp>
          <p:nvSpPr>
            <p:cNvPr id="12300" name="Freeform 10"/>
            <p:cNvSpPr>
              <a:spLocks/>
            </p:cNvSpPr>
            <p:nvPr/>
          </p:nvSpPr>
          <p:spPr bwMode="auto">
            <a:xfrm>
              <a:off x="1398" y="3242"/>
              <a:ext cx="42" cy="310"/>
            </a:xfrm>
            <a:custGeom>
              <a:avLst/>
              <a:gdLst>
                <a:gd name="T0" fmla="*/ 23 w 42"/>
                <a:gd name="T1" fmla="*/ 0 h 310"/>
                <a:gd name="T2" fmla="*/ 42 w 42"/>
                <a:gd name="T3" fmla="*/ 82 h 310"/>
                <a:gd name="T4" fmla="*/ 23 w 42"/>
                <a:gd name="T5" fmla="*/ 164 h 310"/>
                <a:gd name="T6" fmla="*/ 5 w 42"/>
                <a:gd name="T7" fmla="*/ 192 h 310"/>
                <a:gd name="T8" fmla="*/ 5 w 42"/>
                <a:gd name="T9" fmla="*/ 310 h 310"/>
                <a:gd name="T10" fmla="*/ 0 60000 65536"/>
                <a:gd name="T11" fmla="*/ 0 60000 65536"/>
                <a:gd name="T12" fmla="*/ 0 60000 65536"/>
                <a:gd name="T13" fmla="*/ 0 60000 65536"/>
                <a:gd name="T14" fmla="*/ 0 60000 65536"/>
                <a:gd name="T15" fmla="*/ 0 w 42"/>
                <a:gd name="T16" fmla="*/ 0 h 310"/>
                <a:gd name="T17" fmla="*/ 42 w 42"/>
                <a:gd name="T18" fmla="*/ 310 h 310"/>
              </a:gdLst>
              <a:ahLst/>
              <a:cxnLst>
                <a:cxn ang="T10">
                  <a:pos x="T0" y="T1"/>
                </a:cxn>
                <a:cxn ang="T11">
                  <a:pos x="T2" y="T3"/>
                </a:cxn>
                <a:cxn ang="T12">
                  <a:pos x="T4" y="T5"/>
                </a:cxn>
                <a:cxn ang="T13">
                  <a:pos x="T6" y="T7"/>
                </a:cxn>
                <a:cxn ang="T14">
                  <a:pos x="T8" y="T9"/>
                </a:cxn>
              </a:cxnLst>
              <a:rect l="T15" t="T16" r="T17" b="T18"/>
              <a:pathLst>
                <a:path w="42" h="310">
                  <a:moveTo>
                    <a:pt x="23" y="0"/>
                  </a:moveTo>
                  <a:cubicBezTo>
                    <a:pt x="13" y="40"/>
                    <a:pt x="12" y="53"/>
                    <a:pt x="42" y="82"/>
                  </a:cubicBezTo>
                  <a:cubicBezTo>
                    <a:pt x="38" y="102"/>
                    <a:pt x="34" y="142"/>
                    <a:pt x="23" y="164"/>
                  </a:cubicBezTo>
                  <a:cubicBezTo>
                    <a:pt x="18" y="174"/>
                    <a:pt x="6" y="181"/>
                    <a:pt x="5" y="192"/>
                  </a:cubicBezTo>
                  <a:cubicBezTo>
                    <a:pt x="0" y="231"/>
                    <a:pt x="5" y="271"/>
                    <a:pt x="5" y="310"/>
                  </a:cubicBezTo>
                </a:path>
              </a:pathLst>
            </a:custGeom>
            <a:noFill/>
            <a:ln w="9525">
              <a:solidFill>
                <a:schemeClr val="tx1"/>
              </a:solidFill>
              <a:round/>
              <a:headEnd/>
              <a:tailEnd/>
            </a:ln>
          </p:spPr>
          <p:txBody>
            <a:bodyPr/>
            <a:lstStyle/>
            <a:p>
              <a:endParaRPr lang="en-US"/>
            </a:p>
          </p:txBody>
        </p:sp>
        <p:sp>
          <p:nvSpPr>
            <p:cNvPr id="12301" name="Freeform 11"/>
            <p:cNvSpPr>
              <a:spLocks/>
            </p:cNvSpPr>
            <p:nvPr/>
          </p:nvSpPr>
          <p:spPr bwMode="auto">
            <a:xfrm>
              <a:off x="1878" y="2400"/>
              <a:ext cx="42" cy="310"/>
            </a:xfrm>
            <a:custGeom>
              <a:avLst/>
              <a:gdLst>
                <a:gd name="T0" fmla="*/ 23 w 42"/>
                <a:gd name="T1" fmla="*/ 0 h 310"/>
                <a:gd name="T2" fmla="*/ 42 w 42"/>
                <a:gd name="T3" fmla="*/ 82 h 310"/>
                <a:gd name="T4" fmla="*/ 23 w 42"/>
                <a:gd name="T5" fmla="*/ 164 h 310"/>
                <a:gd name="T6" fmla="*/ 5 w 42"/>
                <a:gd name="T7" fmla="*/ 192 h 310"/>
                <a:gd name="T8" fmla="*/ 5 w 42"/>
                <a:gd name="T9" fmla="*/ 310 h 310"/>
                <a:gd name="T10" fmla="*/ 0 60000 65536"/>
                <a:gd name="T11" fmla="*/ 0 60000 65536"/>
                <a:gd name="T12" fmla="*/ 0 60000 65536"/>
                <a:gd name="T13" fmla="*/ 0 60000 65536"/>
                <a:gd name="T14" fmla="*/ 0 60000 65536"/>
                <a:gd name="T15" fmla="*/ 0 w 42"/>
                <a:gd name="T16" fmla="*/ 0 h 310"/>
                <a:gd name="T17" fmla="*/ 42 w 42"/>
                <a:gd name="T18" fmla="*/ 310 h 310"/>
              </a:gdLst>
              <a:ahLst/>
              <a:cxnLst>
                <a:cxn ang="T10">
                  <a:pos x="T0" y="T1"/>
                </a:cxn>
                <a:cxn ang="T11">
                  <a:pos x="T2" y="T3"/>
                </a:cxn>
                <a:cxn ang="T12">
                  <a:pos x="T4" y="T5"/>
                </a:cxn>
                <a:cxn ang="T13">
                  <a:pos x="T6" y="T7"/>
                </a:cxn>
                <a:cxn ang="T14">
                  <a:pos x="T8" y="T9"/>
                </a:cxn>
              </a:cxnLst>
              <a:rect l="T15" t="T16" r="T17" b="T18"/>
              <a:pathLst>
                <a:path w="42" h="310">
                  <a:moveTo>
                    <a:pt x="23" y="0"/>
                  </a:moveTo>
                  <a:cubicBezTo>
                    <a:pt x="13" y="40"/>
                    <a:pt x="12" y="53"/>
                    <a:pt x="42" y="82"/>
                  </a:cubicBezTo>
                  <a:cubicBezTo>
                    <a:pt x="38" y="102"/>
                    <a:pt x="34" y="142"/>
                    <a:pt x="23" y="164"/>
                  </a:cubicBezTo>
                  <a:cubicBezTo>
                    <a:pt x="18" y="174"/>
                    <a:pt x="6" y="181"/>
                    <a:pt x="5" y="192"/>
                  </a:cubicBezTo>
                  <a:cubicBezTo>
                    <a:pt x="0" y="231"/>
                    <a:pt x="5" y="271"/>
                    <a:pt x="5" y="310"/>
                  </a:cubicBezTo>
                </a:path>
              </a:pathLst>
            </a:custGeom>
            <a:noFill/>
            <a:ln w="9525">
              <a:solidFill>
                <a:schemeClr val="tx1"/>
              </a:solidFill>
              <a:round/>
              <a:headEnd/>
              <a:tailEnd/>
            </a:ln>
          </p:spPr>
          <p:txBody>
            <a:bodyPr/>
            <a:lstStyle/>
            <a:p>
              <a:endParaRPr lang="en-US"/>
            </a:p>
          </p:txBody>
        </p:sp>
        <p:sp>
          <p:nvSpPr>
            <p:cNvPr id="12302" name="Freeform 12"/>
            <p:cNvSpPr>
              <a:spLocks/>
            </p:cNvSpPr>
            <p:nvPr/>
          </p:nvSpPr>
          <p:spPr bwMode="auto">
            <a:xfrm>
              <a:off x="1926" y="3242"/>
              <a:ext cx="42" cy="310"/>
            </a:xfrm>
            <a:custGeom>
              <a:avLst/>
              <a:gdLst>
                <a:gd name="T0" fmla="*/ 23 w 42"/>
                <a:gd name="T1" fmla="*/ 0 h 310"/>
                <a:gd name="T2" fmla="*/ 42 w 42"/>
                <a:gd name="T3" fmla="*/ 82 h 310"/>
                <a:gd name="T4" fmla="*/ 23 w 42"/>
                <a:gd name="T5" fmla="*/ 164 h 310"/>
                <a:gd name="T6" fmla="*/ 5 w 42"/>
                <a:gd name="T7" fmla="*/ 192 h 310"/>
                <a:gd name="T8" fmla="*/ 5 w 42"/>
                <a:gd name="T9" fmla="*/ 310 h 310"/>
                <a:gd name="T10" fmla="*/ 0 60000 65536"/>
                <a:gd name="T11" fmla="*/ 0 60000 65536"/>
                <a:gd name="T12" fmla="*/ 0 60000 65536"/>
                <a:gd name="T13" fmla="*/ 0 60000 65536"/>
                <a:gd name="T14" fmla="*/ 0 60000 65536"/>
                <a:gd name="T15" fmla="*/ 0 w 42"/>
                <a:gd name="T16" fmla="*/ 0 h 310"/>
                <a:gd name="T17" fmla="*/ 42 w 42"/>
                <a:gd name="T18" fmla="*/ 310 h 310"/>
              </a:gdLst>
              <a:ahLst/>
              <a:cxnLst>
                <a:cxn ang="T10">
                  <a:pos x="T0" y="T1"/>
                </a:cxn>
                <a:cxn ang="T11">
                  <a:pos x="T2" y="T3"/>
                </a:cxn>
                <a:cxn ang="T12">
                  <a:pos x="T4" y="T5"/>
                </a:cxn>
                <a:cxn ang="T13">
                  <a:pos x="T6" y="T7"/>
                </a:cxn>
                <a:cxn ang="T14">
                  <a:pos x="T8" y="T9"/>
                </a:cxn>
              </a:cxnLst>
              <a:rect l="T15" t="T16" r="T17" b="T18"/>
              <a:pathLst>
                <a:path w="42" h="310">
                  <a:moveTo>
                    <a:pt x="23" y="0"/>
                  </a:moveTo>
                  <a:cubicBezTo>
                    <a:pt x="13" y="40"/>
                    <a:pt x="12" y="53"/>
                    <a:pt x="42" y="82"/>
                  </a:cubicBezTo>
                  <a:cubicBezTo>
                    <a:pt x="38" y="102"/>
                    <a:pt x="34" y="142"/>
                    <a:pt x="23" y="164"/>
                  </a:cubicBezTo>
                  <a:cubicBezTo>
                    <a:pt x="18" y="174"/>
                    <a:pt x="6" y="181"/>
                    <a:pt x="5" y="192"/>
                  </a:cubicBezTo>
                  <a:cubicBezTo>
                    <a:pt x="0" y="231"/>
                    <a:pt x="5" y="271"/>
                    <a:pt x="5" y="310"/>
                  </a:cubicBezTo>
                </a:path>
              </a:pathLst>
            </a:custGeom>
            <a:noFill/>
            <a:ln w="9525">
              <a:solidFill>
                <a:schemeClr val="tx1"/>
              </a:solidFill>
              <a:round/>
              <a:headEnd/>
              <a:tailEnd/>
            </a:ln>
          </p:spPr>
          <p:txBody>
            <a:bodyPr/>
            <a:lstStyle/>
            <a:p>
              <a:endParaRPr lang="en-US"/>
            </a:p>
          </p:txBody>
        </p:sp>
        <p:sp>
          <p:nvSpPr>
            <p:cNvPr id="12303" name="Freeform 13"/>
            <p:cNvSpPr>
              <a:spLocks/>
            </p:cNvSpPr>
            <p:nvPr/>
          </p:nvSpPr>
          <p:spPr bwMode="auto">
            <a:xfrm>
              <a:off x="870" y="2378"/>
              <a:ext cx="42" cy="310"/>
            </a:xfrm>
            <a:custGeom>
              <a:avLst/>
              <a:gdLst>
                <a:gd name="T0" fmla="*/ 23 w 42"/>
                <a:gd name="T1" fmla="*/ 0 h 310"/>
                <a:gd name="T2" fmla="*/ 42 w 42"/>
                <a:gd name="T3" fmla="*/ 82 h 310"/>
                <a:gd name="T4" fmla="*/ 23 w 42"/>
                <a:gd name="T5" fmla="*/ 164 h 310"/>
                <a:gd name="T6" fmla="*/ 5 w 42"/>
                <a:gd name="T7" fmla="*/ 192 h 310"/>
                <a:gd name="T8" fmla="*/ 5 w 42"/>
                <a:gd name="T9" fmla="*/ 310 h 310"/>
                <a:gd name="T10" fmla="*/ 0 60000 65536"/>
                <a:gd name="T11" fmla="*/ 0 60000 65536"/>
                <a:gd name="T12" fmla="*/ 0 60000 65536"/>
                <a:gd name="T13" fmla="*/ 0 60000 65536"/>
                <a:gd name="T14" fmla="*/ 0 60000 65536"/>
                <a:gd name="T15" fmla="*/ 0 w 42"/>
                <a:gd name="T16" fmla="*/ 0 h 310"/>
                <a:gd name="T17" fmla="*/ 42 w 42"/>
                <a:gd name="T18" fmla="*/ 310 h 310"/>
              </a:gdLst>
              <a:ahLst/>
              <a:cxnLst>
                <a:cxn ang="T10">
                  <a:pos x="T0" y="T1"/>
                </a:cxn>
                <a:cxn ang="T11">
                  <a:pos x="T2" y="T3"/>
                </a:cxn>
                <a:cxn ang="T12">
                  <a:pos x="T4" y="T5"/>
                </a:cxn>
                <a:cxn ang="T13">
                  <a:pos x="T6" y="T7"/>
                </a:cxn>
                <a:cxn ang="T14">
                  <a:pos x="T8" y="T9"/>
                </a:cxn>
              </a:cxnLst>
              <a:rect l="T15" t="T16" r="T17" b="T18"/>
              <a:pathLst>
                <a:path w="42" h="310">
                  <a:moveTo>
                    <a:pt x="23" y="0"/>
                  </a:moveTo>
                  <a:cubicBezTo>
                    <a:pt x="13" y="40"/>
                    <a:pt x="12" y="53"/>
                    <a:pt x="42" y="82"/>
                  </a:cubicBezTo>
                  <a:cubicBezTo>
                    <a:pt x="38" y="102"/>
                    <a:pt x="34" y="142"/>
                    <a:pt x="23" y="164"/>
                  </a:cubicBezTo>
                  <a:cubicBezTo>
                    <a:pt x="18" y="174"/>
                    <a:pt x="6" y="181"/>
                    <a:pt x="5" y="192"/>
                  </a:cubicBezTo>
                  <a:cubicBezTo>
                    <a:pt x="0" y="231"/>
                    <a:pt x="5" y="271"/>
                    <a:pt x="5" y="310"/>
                  </a:cubicBezTo>
                </a:path>
              </a:pathLst>
            </a:custGeom>
            <a:noFill/>
            <a:ln w="9525">
              <a:solidFill>
                <a:schemeClr val="tx1"/>
              </a:solidFill>
              <a:round/>
              <a:headEnd/>
              <a:tailEnd/>
            </a:ln>
          </p:spPr>
          <p:txBody>
            <a:bodyPr/>
            <a:lstStyle/>
            <a:p>
              <a:endParaRPr lang="en-US"/>
            </a:p>
          </p:txBody>
        </p:sp>
        <p:sp>
          <p:nvSpPr>
            <p:cNvPr id="12304" name="Text Box 14"/>
            <p:cNvSpPr txBox="1">
              <a:spLocks noChangeArrowheads="1"/>
            </p:cNvSpPr>
            <p:nvPr/>
          </p:nvSpPr>
          <p:spPr bwMode="auto">
            <a:xfrm>
              <a:off x="1430" y="2521"/>
              <a:ext cx="483" cy="347"/>
            </a:xfrm>
            <a:prstGeom prst="rect">
              <a:avLst/>
            </a:prstGeom>
            <a:noFill/>
            <a:ln w="9525">
              <a:noFill/>
              <a:miter lim="800000"/>
              <a:headEnd/>
              <a:tailEnd/>
            </a:ln>
          </p:spPr>
          <p:txBody>
            <a:bodyPr wrap="none">
              <a:spAutoFit/>
            </a:bodyPr>
            <a:lstStyle/>
            <a:p>
              <a:pPr eaLnBrk="1" hangingPunct="1"/>
              <a:r>
                <a:rPr lang="en-US" b="1">
                  <a:latin typeface="Arial" charset="0"/>
                  <a:cs typeface="Arial" charset="0"/>
                </a:rPr>
                <a:t>. . .</a:t>
              </a:r>
            </a:p>
          </p:txBody>
        </p:sp>
        <p:sp>
          <p:nvSpPr>
            <p:cNvPr id="12305" name="Text Box 15"/>
            <p:cNvSpPr txBox="1">
              <a:spLocks noChangeArrowheads="1"/>
            </p:cNvSpPr>
            <p:nvPr/>
          </p:nvSpPr>
          <p:spPr bwMode="auto">
            <a:xfrm>
              <a:off x="1488" y="3361"/>
              <a:ext cx="483" cy="347"/>
            </a:xfrm>
            <a:prstGeom prst="rect">
              <a:avLst/>
            </a:prstGeom>
            <a:noFill/>
            <a:ln w="9525">
              <a:noFill/>
              <a:miter lim="800000"/>
              <a:headEnd/>
              <a:tailEnd/>
            </a:ln>
          </p:spPr>
          <p:txBody>
            <a:bodyPr wrap="none">
              <a:spAutoFit/>
            </a:bodyPr>
            <a:lstStyle/>
            <a:p>
              <a:pPr eaLnBrk="1" hangingPunct="1"/>
              <a:r>
                <a:rPr lang="en-US" b="1">
                  <a:latin typeface="Arial" charset="0"/>
                  <a:cs typeface="Arial" charset="0"/>
                </a:rPr>
                <a:t>. . .</a:t>
              </a:r>
            </a:p>
          </p:txBody>
        </p:sp>
      </p:grpSp>
      <p:sp>
        <p:nvSpPr>
          <p:cNvPr id="12294" name="Text Box 16"/>
          <p:cNvSpPr txBox="1">
            <a:spLocks noChangeArrowheads="1"/>
          </p:cNvSpPr>
          <p:nvPr/>
        </p:nvSpPr>
        <p:spPr bwMode="auto">
          <a:xfrm>
            <a:off x="2514600" y="2971800"/>
            <a:ext cx="6121400" cy="3046413"/>
          </a:xfrm>
          <a:prstGeom prst="rect">
            <a:avLst/>
          </a:prstGeom>
          <a:noFill/>
          <a:ln w="9525">
            <a:noFill/>
            <a:miter lim="800000"/>
            <a:headEnd/>
            <a:tailEnd/>
          </a:ln>
        </p:spPr>
        <p:txBody>
          <a:bodyPr wrap="none">
            <a:spAutoFit/>
          </a:bodyPr>
          <a:lstStyle/>
          <a:p>
            <a:pPr eaLnBrk="1" hangingPunct="1"/>
            <a:r>
              <a:rPr lang="en-US" b="1">
                <a:latin typeface="Arial" charset="0"/>
                <a:cs typeface="Arial" charset="0"/>
              </a:rPr>
              <a:t>Generation 280: 29,561 bp in 72 MA lines</a:t>
            </a:r>
          </a:p>
          <a:p>
            <a:pPr eaLnBrk="1" hangingPunct="1"/>
            <a:r>
              <a:rPr lang="en-US" b="1">
                <a:latin typeface="Arial" charset="0"/>
                <a:cs typeface="Arial" charset="0"/>
              </a:rPr>
              <a:t>Generation 353: 14,550 bp in 68 MA lines</a:t>
            </a:r>
          </a:p>
          <a:p>
            <a:pPr eaLnBrk="1" hangingPunct="1"/>
            <a:r>
              <a:rPr lang="en-US" b="1">
                <a:latin typeface="Arial" charset="0"/>
                <a:cs typeface="Arial" charset="0"/>
              </a:rPr>
              <a:t>Generation 396: 18,718 bp in 58 MA lines</a:t>
            </a:r>
          </a:p>
          <a:p>
            <a:pPr eaLnBrk="1" hangingPunct="1"/>
            <a:endParaRPr lang="en-US" b="1">
              <a:latin typeface="Arial" charset="0"/>
              <a:cs typeface="Arial" charset="0"/>
            </a:endParaRPr>
          </a:p>
          <a:p>
            <a:pPr eaLnBrk="1" hangingPunct="1"/>
            <a:r>
              <a:rPr lang="en-US" b="1">
                <a:latin typeface="Arial" charset="0"/>
                <a:cs typeface="Arial" charset="0"/>
              </a:rPr>
              <a:t>Detected: 30 mutations (17/30 indels)</a:t>
            </a:r>
          </a:p>
          <a:p>
            <a:pPr eaLnBrk="1" hangingPunct="1"/>
            <a:r>
              <a:rPr lang="en-US" b="1">
                <a:latin typeface="Arial" charset="0"/>
                <a:cs typeface="Arial" charset="0"/>
              </a:rPr>
              <a:t>Transitions &gt;&gt; Transversions 1.6:1</a:t>
            </a:r>
          </a:p>
          <a:p>
            <a:pPr eaLnBrk="1" hangingPunct="1"/>
            <a:endParaRPr lang="en-US" b="1">
              <a:latin typeface="Arial" charset="0"/>
              <a:cs typeface="Arial" charset="0"/>
            </a:endParaRPr>
          </a:p>
          <a:p>
            <a:pPr eaLnBrk="1" hangingPunct="1"/>
            <a:r>
              <a:rPr lang="en-US" b="1">
                <a:latin typeface="Arial" charset="0"/>
                <a:cs typeface="Arial" charset="0"/>
              </a:rPr>
              <a:t>Mutation rate: 2.1 x 10</a:t>
            </a:r>
            <a:r>
              <a:rPr lang="en-US" b="1" baseline="30000">
                <a:latin typeface="Arial" charset="0"/>
                <a:cs typeface="Arial" charset="0"/>
              </a:rPr>
              <a:t>-8</a:t>
            </a:r>
            <a:r>
              <a:rPr lang="en-US" b="1">
                <a:latin typeface="Arial" charset="0"/>
                <a:cs typeface="Arial" charset="0"/>
              </a:rPr>
              <a:t> /site/generation</a:t>
            </a:r>
          </a:p>
        </p:txBody>
      </p:sp>
      <p:sp>
        <p:nvSpPr>
          <p:cNvPr id="12295" name="Line 17"/>
          <p:cNvSpPr>
            <a:spLocks noChangeShapeType="1"/>
          </p:cNvSpPr>
          <p:nvPr/>
        </p:nvSpPr>
        <p:spPr bwMode="auto">
          <a:xfrm>
            <a:off x="1879600" y="3494088"/>
            <a:ext cx="0" cy="2617787"/>
          </a:xfrm>
          <a:prstGeom prst="line">
            <a:avLst/>
          </a:prstGeom>
          <a:noFill/>
          <a:ln w="9525">
            <a:solidFill>
              <a:schemeClr val="tx1"/>
            </a:solidFill>
            <a:round/>
            <a:headEnd/>
            <a:tailEnd type="triangle" w="med" len="med"/>
          </a:ln>
        </p:spPr>
        <p:txBody>
          <a:bodyPr/>
          <a:lstStyle/>
          <a:p>
            <a:endParaRPr lang="en-US"/>
          </a:p>
        </p:txBody>
      </p:sp>
      <p:sp>
        <p:nvSpPr>
          <p:cNvPr id="12296" name="Text Box 18"/>
          <p:cNvSpPr txBox="1">
            <a:spLocks noChangeArrowheads="1"/>
          </p:cNvSpPr>
          <p:nvPr/>
        </p:nvSpPr>
        <p:spPr bwMode="auto">
          <a:xfrm>
            <a:off x="1503363" y="6018213"/>
            <a:ext cx="5799137" cy="830262"/>
          </a:xfrm>
          <a:prstGeom prst="rect">
            <a:avLst/>
          </a:prstGeom>
          <a:noFill/>
          <a:ln w="9525">
            <a:noFill/>
            <a:miter lim="800000"/>
            <a:headEnd/>
            <a:tailEnd/>
          </a:ln>
        </p:spPr>
        <p:txBody>
          <a:bodyPr wrap="none">
            <a:spAutoFit/>
          </a:bodyPr>
          <a:lstStyle/>
          <a:p>
            <a:pPr eaLnBrk="1" hangingPunct="1"/>
            <a:r>
              <a:rPr lang="en-US" b="1">
                <a:latin typeface="Arial" charset="0"/>
                <a:cs typeface="Arial" charset="0"/>
              </a:rPr>
              <a:t>400 generations</a:t>
            </a:r>
          </a:p>
          <a:p>
            <a:pPr eaLnBrk="1" hangingPunct="1"/>
            <a:r>
              <a:rPr lang="en-US" b="1">
                <a:latin typeface="Arial" charset="0"/>
                <a:cs typeface="Arial" charset="0"/>
              </a:rPr>
              <a:t>= about 1 mutation/gamete or 2/zygote</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3"/>
          <p:cNvSpPr>
            <a:spLocks noGrp="1" noChangeArrowheads="1"/>
          </p:cNvSpPr>
          <p:nvPr>
            <p:ph type="ctrTitle"/>
          </p:nvPr>
        </p:nvSpPr>
        <p:spPr bwMode="auto">
          <a:xfrm>
            <a:off x="152400" y="0"/>
            <a:ext cx="1981200" cy="304800"/>
          </a:xfrm>
          <a:noFill/>
          <a:ln w="3175">
            <a:miter lim="800000"/>
            <a:headEnd/>
            <a:tailEnd/>
          </a:ln>
        </p:spPr>
        <p:txBody>
          <a:bodyPr vert="horz" wrap="square" lIns="91440" tIns="45720" rIns="91440" bIns="45720" numCol="1" anchor="t" anchorCtr="0" compatLnSpc="1">
            <a:prstTxWarp prst="textNoShape">
              <a:avLst/>
            </a:prstTxWarp>
          </a:bodyPr>
          <a:lstStyle/>
          <a:p>
            <a:pPr algn="l" eaLnBrk="1" hangingPunct="1"/>
            <a:r>
              <a:rPr lang="en-US" sz="1200" smtClean="0">
                <a:latin typeface="Arial" pitchFamily="34" charset="0"/>
              </a:rPr>
              <a:t>Figure 5-34</a:t>
            </a:r>
          </a:p>
        </p:txBody>
      </p:sp>
      <p:pic>
        <p:nvPicPr>
          <p:cNvPr id="134147" name="Picture 57" descr="Figure_06_00_L"/>
          <p:cNvPicPr>
            <a:picLocks noChangeAspect="1" noChangeArrowheads="1"/>
          </p:cNvPicPr>
          <p:nvPr/>
        </p:nvPicPr>
        <p:blipFill>
          <a:blip r:embed="rId3" cstate="print"/>
          <a:srcRect/>
          <a:stretch>
            <a:fillRect/>
          </a:stretch>
        </p:blipFill>
        <p:spPr bwMode="auto">
          <a:xfrm>
            <a:off x="152400" y="762000"/>
            <a:ext cx="6675735" cy="2609850"/>
          </a:xfrm>
          <a:prstGeom prst="rect">
            <a:avLst/>
          </a:prstGeom>
          <a:noFill/>
          <a:ln w="9525">
            <a:noFill/>
            <a:miter lim="800000"/>
            <a:headEnd/>
            <a:tailEnd/>
          </a:ln>
        </p:spPr>
      </p:pic>
      <p:pic>
        <p:nvPicPr>
          <p:cNvPr id="4" name="Picture 57" descr="Figure_06_00_L"/>
          <p:cNvPicPr>
            <a:picLocks noChangeAspect="1" noChangeArrowheads="1"/>
          </p:cNvPicPr>
          <p:nvPr/>
        </p:nvPicPr>
        <p:blipFill>
          <a:blip r:embed="rId4" cstate="print"/>
          <a:srcRect/>
          <a:stretch>
            <a:fillRect/>
          </a:stretch>
        </p:blipFill>
        <p:spPr bwMode="auto">
          <a:xfrm>
            <a:off x="5562600" y="2895600"/>
            <a:ext cx="2329105" cy="3667125"/>
          </a:xfrm>
          <a:prstGeom prst="rect">
            <a:avLst/>
          </a:prstGeom>
          <a:noFill/>
          <a:ln w="9525">
            <a:noFill/>
            <a:miter lim="800000"/>
            <a:headEnd/>
            <a:tailEnd/>
          </a:ln>
        </p:spPr>
      </p:pic>
      <p:sp>
        <p:nvSpPr>
          <p:cNvPr id="5" name="TextBox 4"/>
          <p:cNvSpPr txBox="1"/>
          <p:nvPr/>
        </p:nvSpPr>
        <p:spPr>
          <a:xfrm>
            <a:off x="990600" y="4191000"/>
            <a:ext cx="4310795" cy="1200329"/>
          </a:xfrm>
          <a:prstGeom prst="rect">
            <a:avLst/>
          </a:prstGeom>
          <a:noFill/>
        </p:spPr>
        <p:txBody>
          <a:bodyPr wrap="none" rtlCol="0">
            <a:spAutoFit/>
          </a:bodyPr>
          <a:lstStyle/>
          <a:p>
            <a:r>
              <a:rPr lang="en-US" dirty="0" smtClean="0">
                <a:latin typeface="Arial" pitchFamily="34" charset="0"/>
                <a:cs typeface="Arial" pitchFamily="34" charset="0"/>
              </a:rPr>
              <a:t>Mutation Rates Generally Low</a:t>
            </a:r>
          </a:p>
          <a:p>
            <a:endParaRPr lang="en-US" dirty="0" smtClean="0">
              <a:latin typeface="Arial" pitchFamily="34" charset="0"/>
              <a:cs typeface="Arial" pitchFamily="34" charset="0"/>
            </a:endParaRPr>
          </a:p>
          <a:p>
            <a:r>
              <a:rPr lang="en-US" dirty="0" smtClean="0">
                <a:latin typeface="Arial" pitchFamily="34" charset="0"/>
                <a:cs typeface="Arial" pitchFamily="34" charset="0"/>
              </a:rPr>
              <a:t>And can evolve</a:t>
            </a:r>
            <a:endParaRPr lang="en-US" dirty="0">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152400"/>
            <a:ext cx="7772400" cy="1143000"/>
          </a:xfrm>
        </p:spPr>
        <p:txBody>
          <a:bodyPr/>
          <a:lstStyle/>
          <a:p>
            <a:pPr eaLnBrk="1" hangingPunct="1"/>
            <a:r>
              <a:rPr lang="en-US" sz="3200" b="1" smtClean="0">
                <a:latin typeface="Arial" charset="0"/>
              </a:rPr>
              <a:t>Mutation accumulation lines</a:t>
            </a:r>
          </a:p>
        </p:txBody>
      </p:sp>
      <p:sp>
        <p:nvSpPr>
          <p:cNvPr id="13315" name="Line 3"/>
          <p:cNvSpPr>
            <a:spLocks noChangeShapeType="1"/>
          </p:cNvSpPr>
          <p:nvPr/>
        </p:nvSpPr>
        <p:spPr bwMode="auto">
          <a:xfrm flipH="1">
            <a:off x="1828800" y="2743200"/>
            <a:ext cx="1143000" cy="685800"/>
          </a:xfrm>
          <a:prstGeom prst="line">
            <a:avLst/>
          </a:prstGeom>
          <a:noFill/>
          <a:ln w="9525">
            <a:solidFill>
              <a:schemeClr val="tx1"/>
            </a:solidFill>
            <a:round/>
            <a:headEnd/>
            <a:tailEnd type="triangle" w="med" len="med"/>
          </a:ln>
        </p:spPr>
        <p:txBody>
          <a:bodyPr/>
          <a:lstStyle/>
          <a:p>
            <a:endParaRPr lang="en-US"/>
          </a:p>
        </p:txBody>
      </p:sp>
      <p:sp>
        <p:nvSpPr>
          <p:cNvPr id="13316" name="Line 4"/>
          <p:cNvSpPr>
            <a:spLocks noChangeShapeType="1"/>
          </p:cNvSpPr>
          <p:nvPr/>
        </p:nvSpPr>
        <p:spPr bwMode="auto">
          <a:xfrm flipH="1">
            <a:off x="2971800" y="2743200"/>
            <a:ext cx="304800" cy="685800"/>
          </a:xfrm>
          <a:prstGeom prst="line">
            <a:avLst/>
          </a:prstGeom>
          <a:noFill/>
          <a:ln w="9525">
            <a:solidFill>
              <a:schemeClr val="tx1"/>
            </a:solidFill>
            <a:round/>
            <a:headEnd/>
            <a:tailEnd type="triangle" w="med" len="med"/>
          </a:ln>
        </p:spPr>
        <p:txBody>
          <a:bodyPr/>
          <a:lstStyle/>
          <a:p>
            <a:endParaRPr lang="en-US"/>
          </a:p>
        </p:txBody>
      </p:sp>
      <p:sp>
        <p:nvSpPr>
          <p:cNvPr id="13317" name="Line 5"/>
          <p:cNvSpPr>
            <a:spLocks noChangeShapeType="1"/>
          </p:cNvSpPr>
          <p:nvPr/>
        </p:nvSpPr>
        <p:spPr bwMode="auto">
          <a:xfrm>
            <a:off x="3810000" y="2743200"/>
            <a:ext cx="0" cy="685800"/>
          </a:xfrm>
          <a:prstGeom prst="line">
            <a:avLst/>
          </a:prstGeom>
          <a:noFill/>
          <a:ln w="9525">
            <a:solidFill>
              <a:schemeClr val="tx1"/>
            </a:solidFill>
            <a:round/>
            <a:headEnd/>
            <a:tailEnd type="triangle" w="med" len="med"/>
          </a:ln>
        </p:spPr>
        <p:txBody>
          <a:bodyPr/>
          <a:lstStyle/>
          <a:p>
            <a:endParaRPr lang="en-US"/>
          </a:p>
        </p:txBody>
      </p:sp>
      <p:sp>
        <p:nvSpPr>
          <p:cNvPr id="13318" name="Line 6"/>
          <p:cNvSpPr>
            <a:spLocks noChangeShapeType="1"/>
          </p:cNvSpPr>
          <p:nvPr/>
        </p:nvSpPr>
        <p:spPr bwMode="auto">
          <a:xfrm>
            <a:off x="4419600" y="2743200"/>
            <a:ext cx="0" cy="685800"/>
          </a:xfrm>
          <a:prstGeom prst="line">
            <a:avLst/>
          </a:prstGeom>
          <a:noFill/>
          <a:ln w="9525">
            <a:solidFill>
              <a:schemeClr val="tx1"/>
            </a:solidFill>
            <a:round/>
            <a:headEnd/>
            <a:tailEnd type="triangle" w="med" len="med"/>
          </a:ln>
        </p:spPr>
        <p:txBody>
          <a:bodyPr/>
          <a:lstStyle/>
          <a:p>
            <a:endParaRPr lang="en-US"/>
          </a:p>
        </p:txBody>
      </p:sp>
      <p:sp>
        <p:nvSpPr>
          <p:cNvPr id="13319" name="Line 7"/>
          <p:cNvSpPr>
            <a:spLocks noChangeShapeType="1"/>
          </p:cNvSpPr>
          <p:nvPr/>
        </p:nvSpPr>
        <p:spPr bwMode="auto">
          <a:xfrm>
            <a:off x="4953000" y="2743200"/>
            <a:ext cx="0" cy="685800"/>
          </a:xfrm>
          <a:prstGeom prst="line">
            <a:avLst/>
          </a:prstGeom>
          <a:noFill/>
          <a:ln w="9525">
            <a:solidFill>
              <a:schemeClr val="tx1"/>
            </a:solidFill>
            <a:round/>
            <a:headEnd/>
            <a:tailEnd type="triangle" w="med" len="med"/>
          </a:ln>
        </p:spPr>
        <p:txBody>
          <a:bodyPr/>
          <a:lstStyle/>
          <a:p>
            <a:endParaRPr lang="en-US"/>
          </a:p>
        </p:txBody>
      </p:sp>
      <p:sp>
        <p:nvSpPr>
          <p:cNvPr id="13320" name="Line 8"/>
          <p:cNvSpPr>
            <a:spLocks noChangeShapeType="1"/>
          </p:cNvSpPr>
          <p:nvPr/>
        </p:nvSpPr>
        <p:spPr bwMode="auto">
          <a:xfrm>
            <a:off x="5410200" y="2743200"/>
            <a:ext cx="533400" cy="685800"/>
          </a:xfrm>
          <a:prstGeom prst="line">
            <a:avLst/>
          </a:prstGeom>
          <a:noFill/>
          <a:ln w="9525">
            <a:solidFill>
              <a:schemeClr val="tx1"/>
            </a:solidFill>
            <a:round/>
            <a:headEnd/>
            <a:tailEnd type="triangle" w="med" len="med"/>
          </a:ln>
        </p:spPr>
        <p:txBody>
          <a:bodyPr/>
          <a:lstStyle/>
          <a:p>
            <a:endParaRPr lang="en-US"/>
          </a:p>
        </p:txBody>
      </p:sp>
      <p:sp>
        <p:nvSpPr>
          <p:cNvPr id="13321" name="Line 9"/>
          <p:cNvSpPr>
            <a:spLocks noChangeShapeType="1"/>
          </p:cNvSpPr>
          <p:nvPr/>
        </p:nvSpPr>
        <p:spPr bwMode="auto">
          <a:xfrm>
            <a:off x="6019800" y="2743200"/>
            <a:ext cx="838200" cy="685800"/>
          </a:xfrm>
          <a:prstGeom prst="line">
            <a:avLst/>
          </a:prstGeom>
          <a:noFill/>
          <a:ln w="9525">
            <a:solidFill>
              <a:schemeClr val="tx1"/>
            </a:solidFill>
            <a:round/>
            <a:headEnd/>
            <a:tailEnd type="triangle" w="med" len="med"/>
          </a:ln>
        </p:spPr>
        <p:txBody>
          <a:bodyPr/>
          <a:lstStyle/>
          <a:p>
            <a:endParaRPr lang="en-US"/>
          </a:p>
        </p:txBody>
      </p:sp>
      <p:sp>
        <p:nvSpPr>
          <p:cNvPr id="13322" name="Text Box 10"/>
          <p:cNvSpPr txBox="1">
            <a:spLocks noChangeArrowheads="1"/>
          </p:cNvSpPr>
          <p:nvPr/>
        </p:nvSpPr>
        <p:spPr bwMode="auto">
          <a:xfrm>
            <a:off x="2362200" y="914400"/>
            <a:ext cx="3968750" cy="519113"/>
          </a:xfrm>
          <a:prstGeom prst="rect">
            <a:avLst/>
          </a:prstGeom>
          <a:noFill/>
          <a:ln w="9525">
            <a:noFill/>
            <a:miter lim="800000"/>
            <a:headEnd/>
            <a:tailEnd/>
          </a:ln>
        </p:spPr>
        <p:txBody>
          <a:bodyPr wrap="none">
            <a:spAutoFit/>
          </a:bodyPr>
          <a:lstStyle/>
          <a:p>
            <a:pPr eaLnBrk="1" hangingPunct="1"/>
            <a:r>
              <a:rPr lang="en-US" sz="2800">
                <a:latin typeface="Arial" charset="0"/>
              </a:rPr>
              <a:t>Homozygous progenitor</a:t>
            </a:r>
          </a:p>
        </p:txBody>
      </p:sp>
      <p:sp>
        <p:nvSpPr>
          <p:cNvPr id="13323" name="Line 11"/>
          <p:cNvSpPr>
            <a:spLocks noChangeShapeType="1"/>
          </p:cNvSpPr>
          <p:nvPr/>
        </p:nvSpPr>
        <p:spPr bwMode="auto">
          <a:xfrm>
            <a:off x="1828800" y="4267200"/>
            <a:ext cx="0" cy="685800"/>
          </a:xfrm>
          <a:prstGeom prst="line">
            <a:avLst/>
          </a:prstGeom>
          <a:noFill/>
          <a:ln w="9525">
            <a:solidFill>
              <a:schemeClr val="tx1"/>
            </a:solidFill>
            <a:round/>
            <a:headEnd/>
            <a:tailEnd type="triangle" w="med" len="med"/>
          </a:ln>
        </p:spPr>
        <p:txBody>
          <a:bodyPr/>
          <a:lstStyle/>
          <a:p>
            <a:endParaRPr lang="en-US"/>
          </a:p>
        </p:txBody>
      </p:sp>
      <p:sp>
        <p:nvSpPr>
          <p:cNvPr id="13324" name="Line 12"/>
          <p:cNvSpPr>
            <a:spLocks noChangeShapeType="1"/>
          </p:cNvSpPr>
          <p:nvPr/>
        </p:nvSpPr>
        <p:spPr bwMode="auto">
          <a:xfrm>
            <a:off x="2971800" y="4267200"/>
            <a:ext cx="0" cy="685800"/>
          </a:xfrm>
          <a:prstGeom prst="line">
            <a:avLst/>
          </a:prstGeom>
          <a:noFill/>
          <a:ln w="9525">
            <a:solidFill>
              <a:schemeClr val="tx1"/>
            </a:solidFill>
            <a:round/>
            <a:headEnd/>
            <a:tailEnd type="triangle" w="med" len="med"/>
          </a:ln>
        </p:spPr>
        <p:txBody>
          <a:bodyPr/>
          <a:lstStyle/>
          <a:p>
            <a:endParaRPr lang="en-US"/>
          </a:p>
        </p:txBody>
      </p:sp>
      <p:sp>
        <p:nvSpPr>
          <p:cNvPr id="13325" name="Line 13"/>
          <p:cNvSpPr>
            <a:spLocks noChangeShapeType="1"/>
          </p:cNvSpPr>
          <p:nvPr/>
        </p:nvSpPr>
        <p:spPr bwMode="auto">
          <a:xfrm>
            <a:off x="3733800" y="4267200"/>
            <a:ext cx="0" cy="685800"/>
          </a:xfrm>
          <a:prstGeom prst="line">
            <a:avLst/>
          </a:prstGeom>
          <a:noFill/>
          <a:ln w="9525">
            <a:solidFill>
              <a:schemeClr val="tx1"/>
            </a:solidFill>
            <a:round/>
            <a:headEnd/>
            <a:tailEnd type="triangle" w="med" len="med"/>
          </a:ln>
        </p:spPr>
        <p:txBody>
          <a:bodyPr/>
          <a:lstStyle/>
          <a:p>
            <a:endParaRPr lang="en-US"/>
          </a:p>
        </p:txBody>
      </p:sp>
      <p:sp>
        <p:nvSpPr>
          <p:cNvPr id="13326" name="Line 14"/>
          <p:cNvSpPr>
            <a:spLocks noChangeShapeType="1"/>
          </p:cNvSpPr>
          <p:nvPr/>
        </p:nvSpPr>
        <p:spPr bwMode="auto">
          <a:xfrm>
            <a:off x="4419600" y="4267200"/>
            <a:ext cx="0" cy="685800"/>
          </a:xfrm>
          <a:prstGeom prst="line">
            <a:avLst/>
          </a:prstGeom>
          <a:noFill/>
          <a:ln w="9525">
            <a:solidFill>
              <a:schemeClr val="tx1"/>
            </a:solidFill>
            <a:round/>
            <a:headEnd/>
            <a:tailEnd type="triangle" w="med" len="med"/>
          </a:ln>
        </p:spPr>
        <p:txBody>
          <a:bodyPr/>
          <a:lstStyle/>
          <a:p>
            <a:endParaRPr lang="en-US"/>
          </a:p>
        </p:txBody>
      </p:sp>
      <p:sp>
        <p:nvSpPr>
          <p:cNvPr id="13327" name="Line 15"/>
          <p:cNvSpPr>
            <a:spLocks noChangeShapeType="1"/>
          </p:cNvSpPr>
          <p:nvPr/>
        </p:nvSpPr>
        <p:spPr bwMode="auto">
          <a:xfrm>
            <a:off x="5029200" y="4267200"/>
            <a:ext cx="0" cy="685800"/>
          </a:xfrm>
          <a:prstGeom prst="line">
            <a:avLst/>
          </a:prstGeom>
          <a:noFill/>
          <a:ln w="9525">
            <a:solidFill>
              <a:schemeClr val="tx1"/>
            </a:solidFill>
            <a:round/>
            <a:headEnd/>
            <a:tailEnd type="triangle" w="med" len="med"/>
          </a:ln>
        </p:spPr>
        <p:txBody>
          <a:bodyPr/>
          <a:lstStyle/>
          <a:p>
            <a:endParaRPr lang="en-US"/>
          </a:p>
        </p:txBody>
      </p:sp>
      <p:sp>
        <p:nvSpPr>
          <p:cNvPr id="13328" name="Line 16"/>
          <p:cNvSpPr>
            <a:spLocks noChangeShapeType="1"/>
          </p:cNvSpPr>
          <p:nvPr/>
        </p:nvSpPr>
        <p:spPr bwMode="auto">
          <a:xfrm>
            <a:off x="6019800" y="4267200"/>
            <a:ext cx="0" cy="685800"/>
          </a:xfrm>
          <a:prstGeom prst="line">
            <a:avLst/>
          </a:prstGeom>
          <a:noFill/>
          <a:ln w="9525">
            <a:solidFill>
              <a:schemeClr val="tx1"/>
            </a:solidFill>
            <a:round/>
            <a:headEnd/>
            <a:tailEnd type="triangle" w="med" len="med"/>
          </a:ln>
        </p:spPr>
        <p:txBody>
          <a:bodyPr/>
          <a:lstStyle/>
          <a:p>
            <a:endParaRPr lang="en-US"/>
          </a:p>
        </p:txBody>
      </p:sp>
      <p:sp>
        <p:nvSpPr>
          <p:cNvPr id="13329" name="Line 17"/>
          <p:cNvSpPr>
            <a:spLocks noChangeShapeType="1"/>
          </p:cNvSpPr>
          <p:nvPr/>
        </p:nvSpPr>
        <p:spPr bwMode="auto">
          <a:xfrm>
            <a:off x="6858000" y="4267200"/>
            <a:ext cx="0" cy="685800"/>
          </a:xfrm>
          <a:prstGeom prst="line">
            <a:avLst/>
          </a:prstGeom>
          <a:noFill/>
          <a:ln w="9525">
            <a:solidFill>
              <a:schemeClr val="tx1"/>
            </a:solidFill>
            <a:round/>
            <a:headEnd/>
            <a:tailEnd type="triangle" w="med" len="med"/>
          </a:ln>
        </p:spPr>
        <p:txBody>
          <a:bodyPr/>
          <a:lstStyle/>
          <a:p>
            <a:endParaRPr lang="en-US"/>
          </a:p>
        </p:txBody>
      </p:sp>
      <p:sp>
        <p:nvSpPr>
          <p:cNvPr id="13330" name="Text Box 18"/>
          <p:cNvSpPr txBox="1">
            <a:spLocks noChangeArrowheads="1"/>
          </p:cNvSpPr>
          <p:nvPr/>
        </p:nvSpPr>
        <p:spPr bwMode="auto">
          <a:xfrm>
            <a:off x="6934200" y="4876800"/>
            <a:ext cx="2362200" cy="1373188"/>
          </a:xfrm>
          <a:prstGeom prst="rect">
            <a:avLst/>
          </a:prstGeom>
          <a:noFill/>
          <a:ln w="9525">
            <a:noFill/>
            <a:miter lim="800000"/>
            <a:headEnd/>
            <a:tailEnd/>
          </a:ln>
        </p:spPr>
        <p:txBody>
          <a:bodyPr>
            <a:spAutoFit/>
          </a:bodyPr>
          <a:lstStyle/>
          <a:p>
            <a:pPr eaLnBrk="1" hangingPunct="1"/>
            <a:r>
              <a:rPr lang="en-US" sz="2800">
                <a:latin typeface="Arial" charset="0"/>
              </a:rPr>
              <a:t>Mutation accumulation lines</a:t>
            </a:r>
          </a:p>
        </p:txBody>
      </p:sp>
      <p:sp>
        <p:nvSpPr>
          <p:cNvPr id="13331" name="Text Box 19"/>
          <p:cNvSpPr txBox="1">
            <a:spLocks noChangeArrowheads="1"/>
          </p:cNvSpPr>
          <p:nvPr/>
        </p:nvSpPr>
        <p:spPr bwMode="auto">
          <a:xfrm>
            <a:off x="228600" y="3875088"/>
            <a:ext cx="1431925" cy="1373187"/>
          </a:xfrm>
          <a:prstGeom prst="rect">
            <a:avLst/>
          </a:prstGeom>
          <a:noFill/>
          <a:ln w="9525">
            <a:noFill/>
            <a:miter lim="800000"/>
            <a:headEnd/>
            <a:tailEnd/>
          </a:ln>
        </p:spPr>
        <p:txBody>
          <a:bodyPr wrap="none">
            <a:spAutoFit/>
          </a:bodyPr>
          <a:lstStyle/>
          <a:p>
            <a:pPr eaLnBrk="1" hangingPunct="1"/>
            <a:r>
              <a:rPr lang="en-US" sz="2800">
                <a:latin typeface="Arial" charset="0"/>
              </a:rPr>
              <a:t>Single</a:t>
            </a:r>
          </a:p>
          <a:p>
            <a:pPr eaLnBrk="1" hangingPunct="1"/>
            <a:r>
              <a:rPr lang="en-US" sz="2800">
                <a:latin typeface="Arial" charset="0"/>
              </a:rPr>
              <a:t>seed</a:t>
            </a:r>
          </a:p>
          <a:p>
            <a:pPr eaLnBrk="1" hangingPunct="1"/>
            <a:r>
              <a:rPr lang="en-US" sz="2800">
                <a:latin typeface="Arial" charset="0"/>
              </a:rPr>
              <a:t>descent</a:t>
            </a:r>
          </a:p>
        </p:txBody>
      </p:sp>
      <p:sp>
        <p:nvSpPr>
          <p:cNvPr id="13332" name="Text Box 20"/>
          <p:cNvSpPr txBox="1">
            <a:spLocks noChangeArrowheads="1"/>
          </p:cNvSpPr>
          <p:nvPr/>
        </p:nvSpPr>
        <p:spPr bwMode="auto">
          <a:xfrm>
            <a:off x="0" y="6262688"/>
            <a:ext cx="8743950" cy="519112"/>
          </a:xfrm>
          <a:prstGeom prst="rect">
            <a:avLst/>
          </a:prstGeom>
          <a:noFill/>
          <a:ln w="9525">
            <a:noFill/>
            <a:miter lim="800000"/>
            <a:headEnd/>
            <a:tailEnd/>
          </a:ln>
        </p:spPr>
        <p:txBody>
          <a:bodyPr wrap="none">
            <a:spAutoFit/>
          </a:bodyPr>
          <a:lstStyle/>
          <a:p>
            <a:pPr eaLnBrk="1" hangingPunct="1"/>
            <a:r>
              <a:rPr lang="en-US" sz="2800" b="1">
                <a:latin typeface="Arial" charset="0"/>
              </a:rPr>
              <a:t>Any genetic differences between lines = mutations</a:t>
            </a:r>
          </a:p>
        </p:txBody>
      </p:sp>
      <p:sp>
        <p:nvSpPr>
          <p:cNvPr id="13333" name="Line 21"/>
          <p:cNvSpPr>
            <a:spLocks noChangeShapeType="1"/>
          </p:cNvSpPr>
          <p:nvPr/>
        </p:nvSpPr>
        <p:spPr bwMode="auto">
          <a:xfrm flipV="1">
            <a:off x="2971800" y="2057400"/>
            <a:ext cx="1143000" cy="685800"/>
          </a:xfrm>
          <a:prstGeom prst="line">
            <a:avLst/>
          </a:prstGeom>
          <a:noFill/>
          <a:ln w="9525">
            <a:solidFill>
              <a:schemeClr val="tx1"/>
            </a:solidFill>
            <a:round/>
            <a:headEnd/>
            <a:tailEnd/>
          </a:ln>
        </p:spPr>
        <p:txBody>
          <a:bodyPr/>
          <a:lstStyle/>
          <a:p>
            <a:endParaRPr lang="en-US"/>
          </a:p>
        </p:txBody>
      </p:sp>
      <p:sp>
        <p:nvSpPr>
          <p:cNvPr id="13334" name="Line 22"/>
          <p:cNvSpPr>
            <a:spLocks noChangeShapeType="1"/>
          </p:cNvSpPr>
          <p:nvPr/>
        </p:nvSpPr>
        <p:spPr bwMode="auto">
          <a:xfrm flipV="1">
            <a:off x="3276600" y="2133600"/>
            <a:ext cx="914400" cy="609600"/>
          </a:xfrm>
          <a:prstGeom prst="line">
            <a:avLst/>
          </a:prstGeom>
          <a:noFill/>
          <a:ln w="9525">
            <a:solidFill>
              <a:schemeClr val="tx1"/>
            </a:solidFill>
            <a:round/>
            <a:headEnd/>
            <a:tailEnd/>
          </a:ln>
        </p:spPr>
        <p:txBody>
          <a:bodyPr/>
          <a:lstStyle/>
          <a:p>
            <a:endParaRPr lang="en-US"/>
          </a:p>
        </p:txBody>
      </p:sp>
      <p:sp>
        <p:nvSpPr>
          <p:cNvPr id="13335" name="Line 23"/>
          <p:cNvSpPr>
            <a:spLocks noChangeShapeType="1"/>
          </p:cNvSpPr>
          <p:nvPr/>
        </p:nvSpPr>
        <p:spPr bwMode="auto">
          <a:xfrm flipV="1">
            <a:off x="3810000" y="2514600"/>
            <a:ext cx="228600" cy="228600"/>
          </a:xfrm>
          <a:prstGeom prst="line">
            <a:avLst/>
          </a:prstGeom>
          <a:noFill/>
          <a:ln w="9525">
            <a:solidFill>
              <a:schemeClr val="tx1"/>
            </a:solidFill>
            <a:round/>
            <a:headEnd/>
            <a:tailEnd/>
          </a:ln>
        </p:spPr>
        <p:txBody>
          <a:bodyPr/>
          <a:lstStyle/>
          <a:p>
            <a:endParaRPr lang="en-US"/>
          </a:p>
        </p:txBody>
      </p:sp>
      <p:sp>
        <p:nvSpPr>
          <p:cNvPr id="13336" name="Line 24"/>
          <p:cNvSpPr>
            <a:spLocks noChangeShapeType="1"/>
          </p:cNvSpPr>
          <p:nvPr/>
        </p:nvSpPr>
        <p:spPr bwMode="auto">
          <a:xfrm flipH="1" flipV="1">
            <a:off x="4648200" y="2514600"/>
            <a:ext cx="304800" cy="228600"/>
          </a:xfrm>
          <a:prstGeom prst="line">
            <a:avLst/>
          </a:prstGeom>
          <a:noFill/>
          <a:ln w="9525">
            <a:solidFill>
              <a:schemeClr val="tx1"/>
            </a:solidFill>
            <a:round/>
            <a:headEnd/>
            <a:tailEnd/>
          </a:ln>
        </p:spPr>
        <p:txBody>
          <a:bodyPr/>
          <a:lstStyle/>
          <a:p>
            <a:endParaRPr lang="en-US"/>
          </a:p>
        </p:txBody>
      </p:sp>
      <p:sp>
        <p:nvSpPr>
          <p:cNvPr id="13337" name="Line 25"/>
          <p:cNvSpPr>
            <a:spLocks noChangeShapeType="1"/>
          </p:cNvSpPr>
          <p:nvPr/>
        </p:nvSpPr>
        <p:spPr bwMode="auto">
          <a:xfrm flipH="1" flipV="1">
            <a:off x="4572000" y="2133600"/>
            <a:ext cx="838200" cy="609600"/>
          </a:xfrm>
          <a:prstGeom prst="line">
            <a:avLst/>
          </a:prstGeom>
          <a:noFill/>
          <a:ln w="9525">
            <a:solidFill>
              <a:schemeClr val="tx1"/>
            </a:solidFill>
            <a:round/>
            <a:headEnd/>
            <a:tailEnd/>
          </a:ln>
        </p:spPr>
        <p:txBody>
          <a:bodyPr/>
          <a:lstStyle/>
          <a:p>
            <a:endParaRPr lang="en-US"/>
          </a:p>
        </p:txBody>
      </p:sp>
      <p:sp>
        <p:nvSpPr>
          <p:cNvPr id="13338" name="Line 26"/>
          <p:cNvSpPr>
            <a:spLocks noChangeShapeType="1"/>
          </p:cNvSpPr>
          <p:nvPr/>
        </p:nvSpPr>
        <p:spPr bwMode="auto">
          <a:xfrm flipH="1" flipV="1">
            <a:off x="4648200" y="1981200"/>
            <a:ext cx="1371600" cy="762000"/>
          </a:xfrm>
          <a:prstGeom prst="line">
            <a:avLst/>
          </a:prstGeom>
          <a:noFill/>
          <a:ln w="9525">
            <a:solidFill>
              <a:schemeClr val="tx1"/>
            </a:solidFill>
            <a:round/>
            <a:headEnd/>
            <a:tailEnd/>
          </a:ln>
        </p:spPr>
        <p:txBody>
          <a:bodyPr/>
          <a:lstStyle/>
          <a:p>
            <a:endParaRPr lang="en-US"/>
          </a:p>
        </p:txBody>
      </p:sp>
      <p:pic>
        <p:nvPicPr>
          <p:cNvPr id="13339" name="Picture 27" descr="Arabidopsis thaliana."/>
          <p:cNvPicPr>
            <a:picLocks noChangeAspect="1" noChangeArrowheads="1"/>
          </p:cNvPicPr>
          <p:nvPr/>
        </p:nvPicPr>
        <p:blipFill>
          <a:blip r:embed="rId4" cstate="print"/>
          <a:srcRect/>
          <a:stretch>
            <a:fillRect/>
          </a:stretch>
        </p:blipFill>
        <p:spPr bwMode="auto">
          <a:xfrm>
            <a:off x="4095750" y="1514475"/>
            <a:ext cx="476250" cy="1228725"/>
          </a:xfrm>
          <a:prstGeom prst="rect">
            <a:avLst/>
          </a:prstGeom>
          <a:noFill/>
          <a:ln w="9525">
            <a:noFill/>
            <a:miter lim="800000"/>
            <a:headEnd/>
            <a:tailEnd/>
          </a:ln>
        </p:spPr>
      </p:pic>
      <p:pic>
        <p:nvPicPr>
          <p:cNvPr id="13340" name="Picture 28" descr="Arabidopsis thaliana."/>
          <p:cNvPicPr>
            <a:picLocks noChangeAspect="1" noChangeArrowheads="1"/>
          </p:cNvPicPr>
          <p:nvPr/>
        </p:nvPicPr>
        <p:blipFill>
          <a:blip r:embed="rId5" cstate="print"/>
          <a:srcRect/>
          <a:stretch>
            <a:fillRect/>
          </a:stretch>
        </p:blipFill>
        <p:spPr bwMode="auto">
          <a:xfrm>
            <a:off x="1600200" y="3495675"/>
            <a:ext cx="476250" cy="847725"/>
          </a:xfrm>
          <a:prstGeom prst="rect">
            <a:avLst/>
          </a:prstGeom>
          <a:noFill/>
          <a:ln w="9525">
            <a:noFill/>
            <a:miter lim="800000"/>
            <a:headEnd/>
            <a:tailEnd/>
          </a:ln>
        </p:spPr>
      </p:pic>
      <p:pic>
        <p:nvPicPr>
          <p:cNvPr id="13341" name="Picture 29" descr="Arabidopsis thaliana."/>
          <p:cNvPicPr>
            <a:picLocks noChangeAspect="1" noChangeArrowheads="1"/>
          </p:cNvPicPr>
          <p:nvPr/>
        </p:nvPicPr>
        <p:blipFill>
          <a:blip r:embed="rId5" cstate="print"/>
          <a:srcRect/>
          <a:stretch>
            <a:fillRect/>
          </a:stretch>
        </p:blipFill>
        <p:spPr bwMode="auto">
          <a:xfrm>
            <a:off x="2724150" y="3429000"/>
            <a:ext cx="476250" cy="847725"/>
          </a:xfrm>
          <a:prstGeom prst="rect">
            <a:avLst/>
          </a:prstGeom>
          <a:noFill/>
          <a:ln w="9525">
            <a:noFill/>
            <a:miter lim="800000"/>
            <a:headEnd/>
            <a:tailEnd/>
          </a:ln>
        </p:spPr>
      </p:pic>
      <p:pic>
        <p:nvPicPr>
          <p:cNvPr id="13342" name="Picture 30" descr="Arabidopsis thaliana."/>
          <p:cNvPicPr>
            <a:picLocks noChangeAspect="1" noChangeArrowheads="1"/>
          </p:cNvPicPr>
          <p:nvPr/>
        </p:nvPicPr>
        <p:blipFill>
          <a:blip r:embed="rId5" cstate="print"/>
          <a:srcRect/>
          <a:stretch>
            <a:fillRect/>
          </a:stretch>
        </p:blipFill>
        <p:spPr bwMode="auto">
          <a:xfrm>
            <a:off x="3562350" y="3429000"/>
            <a:ext cx="476250" cy="847725"/>
          </a:xfrm>
          <a:prstGeom prst="rect">
            <a:avLst/>
          </a:prstGeom>
          <a:noFill/>
          <a:ln w="9525">
            <a:noFill/>
            <a:miter lim="800000"/>
            <a:headEnd/>
            <a:tailEnd/>
          </a:ln>
        </p:spPr>
      </p:pic>
      <p:pic>
        <p:nvPicPr>
          <p:cNvPr id="13343" name="Picture 31" descr="Arabidopsis thaliana."/>
          <p:cNvPicPr>
            <a:picLocks noChangeAspect="1" noChangeArrowheads="1"/>
          </p:cNvPicPr>
          <p:nvPr/>
        </p:nvPicPr>
        <p:blipFill>
          <a:blip r:embed="rId5" cstate="print"/>
          <a:srcRect/>
          <a:stretch>
            <a:fillRect/>
          </a:stretch>
        </p:blipFill>
        <p:spPr bwMode="auto">
          <a:xfrm>
            <a:off x="4191000" y="3429000"/>
            <a:ext cx="476250" cy="847725"/>
          </a:xfrm>
          <a:prstGeom prst="rect">
            <a:avLst/>
          </a:prstGeom>
          <a:noFill/>
          <a:ln w="9525">
            <a:noFill/>
            <a:miter lim="800000"/>
            <a:headEnd/>
            <a:tailEnd/>
          </a:ln>
        </p:spPr>
      </p:pic>
      <p:pic>
        <p:nvPicPr>
          <p:cNvPr id="13344" name="Picture 32" descr="Arabidopsis thaliana."/>
          <p:cNvPicPr>
            <a:picLocks noChangeAspect="1" noChangeArrowheads="1"/>
          </p:cNvPicPr>
          <p:nvPr/>
        </p:nvPicPr>
        <p:blipFill>
          <a:blip r:embed="rId5" cstate="print"/>
          <a:srcRect/>
          <a:stretch>
            <a:fillRect/>
          </a:stretch>
        </p:blipFill>
        <p:spPr bwMode="auto">
          <a:xfrm>
            <a:off x="4781550" y="3429000"/>
            <a:ext cx="476250" cy="847725"/>
          </a:xfrm>
          <a:prstGeom prst="rect">
            <a:avLst/>
          </a:prstGeom>
          <a:noFill/>
          <a:ln w="9525">
            <a:noFill/>
            <a:miter lim="800000"/>
            <a:headEnd/>
            <a:tailEnd/>
          </a:ln>
        </p:spPr>
      </p:pic>
      <p:pic>
        <p:nvPicPr>
          <p:cNvPr id="13345" name="Picture 33" descr="Arabidopsis thaliana."/>
          <p:cNvPicPr>
            <a:picLocks noChangeAspect="1" noChangeArrowheads="1"/>
          </p:cNvPicPr>
          <p:nvPr/>
        </p:nvPicPr>
        <p:blipFill>
          <a:blip r:embed="rId5" cstate="print"/>
          <a:srcRect/>
          <a:stretch>
            <a:fillRect/>
          </a:stretch>
        </p:blipFill>
        <p:spPr bwMode="auto">
          <a:xfrm>
            <a:off x="5695950" y="3429000"/>
            <a:ext cx="476250" cy="847725"/>
          </a:xfrm>
          <a:prstGeom prst="rect">
            <a:avLst/>
          </a:prstGeom>
          <a:noFill/>
          <a:ln w="9525">
            <a:noFill/>
            <a:miter lim="800000"/>
            <a:headEnd/>
            <a:tailEnd/>
          </a:ln>
        </p:spPr>
      </p:pic>
      <p:pic>
        <p:nvPicPr>
          <p:cNvPr id="13346" name="Picture 34" descr="Arabidopsis thaliana."/>
          <p:cNvPicPr>
            <a:picLocks noChangeAspect="1" noChangeArrowheads="1"/>
          </p:cNvPicPr>
          <p:nvPr/>
        </p:nvPicPr>
        <p:blipFill>
          <a:blip r:embed="rId5" cstate="print"/>
          <a:srcRect/>
          <a:stretch>
            <a:fillRect/>
          </a:stretch>
        </p:blipFill>
        <p:spPr bwMode="auto">
          <a:xfrm>
            <a:off x="6610350" y="3429000"/>
            <a:ext cx="476250" cy="847725"/>
          </a:xfrm>
          <a:prstGeom prst="rect">
            <a:avLst/>
          </a:prstGeom>
          <a:noFill/>
          <a:ln w="9525">
            <a:noFill/>
            <a:miter lim="800000"/>
            <a:headEnd/>
            <a:tailEnd/>
          </a:ln>
        </p:spPr>
      </p:pic>
      <p:pic>
        <p:nvPicPr>
          <p:cNvPr id="13347" name="Picture 35" descr="Arabidopsis thaliana."/>
          <p:cNvPicPr>
            <a:picLocks noChangeAspect="1" noChangeArrowheads="1"/>
          </p:cNvPicPr>
          <p:nvPr/>
        </p:nvPicPr>
        <p:blipFill>
          <a:blip r:embed="rId5" cstate="print"/>
          <a:srcRect/>
          <a:stretch>
            <a:fillRect/>
          </a:stretch>
        </p:blipFill>
        <p:spPr bwMode="auto">
          <a:xfrm>
            <a:off x="6553200" y="4953000"/>
            <a:ext cx="476250" cy="847725"/>
          </a:xfrm>
          <a:prstGeom prst="rect">
            <a:avLst/>
          </a:prstGeom>
          <a:noFill/>
          <a:ln w="9525">
            <a:noFill/>
            <a:miter lim="800000"/>
            <a:headEnd/>
            <a:tailEnd/>
          </a:ln>
        </p:spPr>
      </p:pic>
      <p:pic>
        <p:nvPicPr>
          <p:cNvPr id="13348" name="Picture 36" descr="Arabidopsis thaliana."/>
          <p:cNvPicPr>
            <a:picLocks noChangeAspect="1" noChangeArrowheads="1"/>
          </p:cNvPicPr>
          <p:nvPr/>
        </p:nvPicPr>
        <p:blipFill>
          <a:blip r:embed="rId5" cstate="print"/>
          <a:srcRect/>
          <a:stretch>
            <a:fillRect/>
          </a:stretch>
        </p:blipFill>
        <p:spPr bwMode="auto">
          <a:xfrm>
            <a:off x="5772150" y="4953000"/>
            <a:ext cx="476250" cy="847725"/>
          </a:xfrm>
          <a:prstGeom prst="rect">
            <a:avLst/>
          </a:prstGeom>
          <a:noFill/>
          <a:ln w="9525">
            <a:noFill/>
            <a:miter lim="800000"/>
            <a:headEnd/>
            <a:tailEnd/>
          </a:ln>
        </p:spPr>
      </p:pic>
      <p:pic>
        <p:nvPicPr>
          <p:cNvPr id="13349" name="Picture 37" descr="Arabidopsis thaliana."/>
          <p:cNvPicPr>
            <a:picLocks noChangeAspect="1" noChangeArrowheads="1"/>
          </p:cNvPicPr>
          <p:nvPr/>
        </p:nvPicPr>
        <p:blipFill>
          <a:blip r:embed="rId5" cstate="print"/>
          <a:srcRect/>
          <a:stretch>
            <a:fillRect/>
          </a:stretch>
        </p:blipFill>
        <p:spPr bwMode="auto">
          <a:xfrm>
            <a:off x="4800600" y="4953000"/>
            <a:ext cx="476250" cy="847725"/>
          </a:xfrm>
          <a:prstGeom prst="rect">
            <a:avLst/>
          </a:prstGeom>
          <a:noFill/>
          <a:ln w="9525">
            <a:noFill/>
            <a:miter lim="800000"/>
            <a:headEnd/>
            <a:tailEnd/>
          </a:ln>
        </p:spPr>
      </p:pic>
      <p:pic>
        <p:nvPicPr>
          <p:cNvPr id="13350" name="Picture 38" descr="Arabidopsis thaliana."/>
          <p:cNvPicPr>
            <a:picLocks noChangeAspect="1" noChangeArrowheads="1"/>
          </p:cNvPicPr>
          <p:nvPr/>
        </p:nvPicPr>
        <p:blipFill>
          <a:blip r:embed="rId5" cstate="print"/>
          <a:srcRect/>
          <a:stretch>
            <a:fillRect/>
          </a:stretch>
        </p:blipFill>
        <p:spPr bwMode="auto">
          <a:xfrm>
            <a:off x="4171950" y="4953000"/>
            <a:ext cx="476250" cy="847725"/>
          </a:xfrm>
          <a:prstGeom prst="rect">
            <a:avLst/>
          </a:prstGeom>
          <a:noFill/>
          <a:ln w="9525">
            <a:noFill/>
            <a:miter lim="800000"/>
            <a:headEnd/>
            <a:tailEnd/>
          </a:ln>
        </p:spPr>
      </p:pic>
      <p:pic>
        <p:nvPicPr>
          <p:cNvPr id="13351" name="Picture 39" descr="Arabidopsis thaliana."/>
          <p:cNvPicPr>
            <a:picLocks noChangeAspect="1" noChangeArrowheads="1"/>
          </p:cNvPicPr>
          <p:nvPr/>
        </p:nvPicPr>
        <p:blipFill>
          <a:blip r:embed="rId5" cstate="print"/>
          <a:srcRect/>
          <a:stretch>
            <a:fillRect/>
          </a:stretch>
        </p:blipFill>
        <p:spPr bwMode="auto">
          <a:xfrm>
            <a:off x="3486150" y="4953000"/>
            <a:ext cx="476250" cy="847725"/>
          </a:xfrm>
          <a:prstGeom prst="rect">
            <a:avLst/>
          </a:prstGeom>
          <a:noFill/>
          <a:ln w="9525">
            <a:noFill/>
            <a:miter lim="800000"/>
            <a:headEnd/>
            <a:tailEnd/>
          </a:ln>
        </p:spPr>
      </p:pic>
      <p:pic>
        <p:nvPicPr>
          <p:cNvPr id="13352" name="Picture 40" descr="Arabidopsis thaliana."/>
          <p:cNvPicPr>
            <a:picLocks noChangeAspect="1" noChangeArrowheads="1"/>
          </p:cNvPicPr>
          <p:nvPr/>
        </p:nvPicPr>
        <p:blipFill>
          <a:blip r:embed="rId5" cstate="print"/>
          <a:srcRect/>
          <a:stretch>
            <a:fillRect/>
          </a:stretch>
        </p:blipFill>
        <p:spPr bwMode="auto">
          <a:xfrm>
            <a:off x="2743200" y="4953000"/>
            <a:ext cx="476250" cy="847725"/>
          </a:xfrm>
          <a:prstGeom prst="rect">
            <a:avLst/>
          </a:prstGeom>
          <a:noFill/>
          <a:ln w="9525">
            <a:noFill/>
            <a:miter lim="800000"/>
            <a:headEnd/>
            <a:tailEnd/>
          </a:ln>
        </p:spPr>
      </p:pic>
      <p:pic>
        <p:nvPicPr>
          <p:cNvPr id="13353" name="Picture 41" descr="Arabidopsis thaliana."/>
          <p:cNvPicPr>
            <a:picLocks noChangeAspect="1" noChangeArrowheads="1"/>
          </p:cNvPicPr>
          <p:nvPr/>
        </p:nvPicPr>
        <p:blipFill>
          <a:blip r:embed="rId5" cstate="print"/>
          <a:srcRect/>
          <a:stretch>
            <a:fillRect/>
          </a:stretch>
        </p:blipFill>
        <p:spPr bwMode="auto">
          <a:xfrm>
            <a:off x="1676400" y="4953000"/>
            <a:ext cx="476250" cy="847725"/>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76200"/>
            <a:ext cx="7772400" cy="1143000"/>
          </a:xfrm>
        </p:spPr>
        <p:txBody>
          <a:bodyPr/>
          <a:lstStyle/>
          <a:p>
            <a:pPr eaLnBrk="1" hangingPunct="1"/>
            <a:r>
              <a:rPr lang="en-US" smtClean="0">
                <a:latin typeface="Arial" charset="0"/>
              </a:rPr>
              <a:t>Current project: extending MA research to field studies</a:t>
            </a:r>
          </a:p>
        </p:txBody>
      </p:sp>
      <p:pic>
        <p:nvPicPr>
          <p:cNvPr id="14339" name="Picture 3" descr="blandyfromair"/>
          <p:cNvPicPr>
            <a:picLocks noChangeAspect="1" noChangeArrowheads="1"/>
          </p:cNvPicPr>
          <p:nvPr/>
        </p:nvPicPr>
        <p:blipFill>
          <a:blip r:embed="rId4" cstate="print"/>
          <a:srcRect/>
          <a:stretch>
            <a:fillRect/>
          </a:stretch>
        </p:blipFill>
        <p:spPr bwMode="auto">
          <a:xfrm>
            <a:off x="914400" y="1295400"/>
            <a:ext cx="7467600" cy="54864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Block 10-1"/>
          <p:cNvPicPr>
            <a:picLocks noChangeAspect="1" noChangeArrowheads="1"/>
          </p:cNvPicPr>
          <p:nvPr/>
        </p:nvPicPr>
        <p:blipFill>
          <a:blip r:embed="rId4" cstate="print"/>
          <a:srcRect/>
          <a:stretch>
            <a:fillRect/>
          </a:stretch>
        </p:blipFill>
        <p:spPr bwMode="auto">
          <a:xfrm>
            <a:off x="457200" y="304800"/>
            <a:ext cx="8458200" cy="6343650"/>
          </a:xfrm>
          <a:prstGeom prst="rect">
            <a:avLst/>
          </a:prstGeom>
          <a:noFill/>
          <a:ln w="9525">
            <a:noFill/>
            <a:miter lim="800000"/>
            <a:headEnd/>
            <a:tailEnd/>
          </a:ln>
        </p:spPr>
      </p:pic>
      <p:sp>
        <p:nvSpPr>
          <p:cNvPr id="15363" name="Text Box 3"/>
          <p:cNvSpPr txBox="1">
            <a:spLocks noChangeArrowheads="1"/>
          </p:cNvSpPr>
          <p:nvPr/>
        </p:nvSpPr>
        <p:spPr bwMode="auto">
          <a:xfrm>
            <a:off x="2727325" y="5551488"/>
            <a:ext cx="5194300" cy="519112"/>
          </a:xfrm>
          <a:prstGeom prst="rect">
            <a:avLst/>
          </a:prstGeom>
          <a:solidFill>
            <a:schemeClr val="bg1"/>
          </a:solidFill>
          <a:ln w="9525">
            <a:noFill/>
            <a:miter lim="800000"/>
            <a:headEnd/>
            <a:tailEnd/>
          </a:ln>
        </p:spPr>
        <p:txBody>
          <a:bodyPr wrap="none">
            <a:spAutoFit/>
          </a:bodyPr>
          <a:lstStyle/>
          <a:p>
            <a:pPr eaLnBrk="1" hangingPunct="1"/>
            <a:r>
              <a:rPr lang="en-US" sz="2800" b="1">
                <a:latin typeface="Arial" charset="0"/>
              </a:rPr>
              <a:t>planted at 4 leaf rosette stage</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Small field picture"/>
          <p:cNvPicPr>
            <a:picLocks noChangeAspect="1" noChangeArrowheads="1"/>
          </p:cNvPicPr>
          <p:nvPr/>
        </p:nvPicPr>
        <p:blipFill>
          <a:blip r:embed="rId4" cstate="print"/>
          <a:srcRect/>
          <a:stretch>
            <a:fillRect/>
          </a:stretch>
        </p:blipFill>
        <p:spPr bwMode="auto">
          <a:xfrm>
            <a:off x="0" y="0"/>
            <a:ext cx="9144000" cy="7007225"/>
          </a:xfrm>
          <a:prstGeom prst="rect">
            <a:avLst/>
          </a:prstGeom>
          <a:noFill/>
          <a:ln w="9525">
            <a:noFill/>
            <a:miter lim="800000"/>
            <a:headEnd/>
            <a:tailEnd/>
          </a:ln>
        </p:spPr>
      </p:pic>
      <p:sp>
        <p:nvSpPr>
          <p:cNvPr id="16387" name="Text Box 3"/>
          <p:cNvSpPr txBox="1">
            <a:spLocks noChangeArrowheads="1"/>
          </p:cNvSpPr>
          <p:nvPr/>
        </p:nvSpPr>
        <p:spPr bwMode="auto">
          <a:xfrm>
            <a:off x="-76200" y="0"/>
            <a:ext cx="9250363" cy="1373188"/>
          </a:xfrm>
          <a:prstGeom prst="rect">
            <a:avLst/>
          </a:prstGeom>
          <a:noFill/>
          <a:ln w="9525">
            <a:noFill/>
            <a:miter lim="800000"/>
            <a:headEnd/>
            <a:tailEnd/>
          </a:ln>
        </p:spPr>
        <p:txBody>
          <a:bodyPr wrap="none">
            <a:spAutoFit/>
          </a:bodyPr>
          <a:lstStyle/>
          <a:p>
            <a:pPr eaLnBrk="1" hangingPunct="1"/>
            <a:r>
              <a:rPr lang="en-US" sz="2800" b="1">
                <a:latin typeface="Arial" charset="0"/>
              </a:rPr>
              <a:t>Field Site After Planting</a:t>
            </a:r>
          </a:p>
          <a:p>
            <a:pPr eaLnBrk="1" hangingPunct="1"/>
            <a:r>
              <a:rPr lang="en-US" sz="2800" b="1">
                <a:latin typeface="Arial" charset="0"/>
              </a:rPr>
              <a:t>100 lines(25</a:t>
            </a:r>
            <a:r>
              <a:rPr lang="en-US" sz="2800" b="1" baseline="30000">
                <a:latin typeface="Arial" charset="0"/>
              </a:rPr>
              <a:t>th</a:t>
            </a:r>
            <a:r>
              <a:rPr lang="en-US" sz="2800" b="1">
                <a:latin typeface="Arial" charset="0"/>
              </a:rPr>
              <a:t> generation of MA) x 70 Replicates/line =</a:t>
            </a:r>
          </a:p>
          <a:p>
            <a:pPr eaLnBrk="1" hangingPunct="1"/>
            <a:r>
              <a:rPr lang="en-US" sz="2800" b="1">
                <a:latin typeface="Arial" charset="0"/>
              </a:rPr>
              <a:t> 7000 + 500 parentals (founders) = 7500 plants </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SCN0251"/>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17411" name="Text Box 3"/>
          <p:cNvSpPr txBox="1">
            <a:spLocks noChangeArrowheads="1"/>
          </p:cNvSpPr>
          <p:nvPr/>
        </p:nvSpPr>
        <p:spPr bwMode="auto">
          <a:xfrm>
            <a:off x="1127125" y="446088"/>
            <a:ext cx="4935538" cy="519112"/>
          </a:xfrm>
          <a:prstGeom prst="rect">
            <a:avLst/>
          </a:prstGeom>
          <a:noFill/>
          <a:ln w="9525">
            <a:noFill/>
            <a:miter lim="800000"/>
            <a:headEnd/>
            <a:tailEnd/>
          </a:ln>
        </p:spPr>
        <p:txBody>
          <a:bodyPr wrap="none">
            <a:spAutoFit/>
          </a:bodyPr>
          <a:lstStyle/>
          <a:p>
            <a:pPr eaLnBrk="1" hangingPunct="1"/>
            <a:r>
              <a:rPr lang="en-US" sz="2800" b="1">
                <a:latin typeface="Arial" charset="0"/>
              </a:rPr>
              <a:t>Site 8 weeks later at harvest</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erbivoryPicture(zoom to see)"/>
          <p:cNvPicPr>
            <a:picLocks noChangeAspect="1" noChangeArrowheads="1"/>
          </p:cNvPicPr>
          <p:nvPr/>
        </p:nvPicPr>
        <p:blipFill>
          <a:blip r:embed="rId4" cstate="print"/>
          <a:srcRect l="33882" t="28815" r="50000" b="50916"/>
          <a:stretch>
            <a:fillRect/>
          </a:stretch>
        </p:blipFill>
        <p:spPr bwMode="auto">
          <a:xfrm>
            <a:off x="1905000" y="1066800"/>
            <a:ext cx="5867400" cy="5534025"/>
          </a:xfrm>
          <a:prstGeom prst="rect">
            <a:avLst/>
          </a:prstGeom>
          <a:noFill/>
          <a:ln w="9525">
            <a:noFill/>
            <a:miter lim="800000"/>
            <a:headEnd/>
            <a:tailEnd/>
          </a:ln>
        </p:spPr>
      </p:pic>
      <p:sp>
        <p:nvSpPr>
          <p:cNvPr id="18435" name="Freeform 3"/>
          <p:cNvSpPr>
            <a:spLocks/>
          </p:cNvSpPr>
          <p:nvPr/>
        </p:nvSpPr>
        <p:spPr bwMode="auto">
          <a:xfrm>
            <a:off x="3948113" y="541338"/>
            <a:ext cx="1509712" cy="2595562"/>
          </a:xfrm>
          <a:custGeom>
            <a:avLst/>
            <a:gdLst>
              <a:gd name="T0" fmla="*/ 2147483647 w 951"/>
              <a:gd name="T1" fmla="*/ 2147483647 h 1635"/>
              <a:gd name="T2" fmla="*/ 2147483647 w 951"/>
              <a:gd name="T3" fmla="*/ 2147483647 h 1635"/>
              <a:gd name="T4" fmla="*/ 2147483647 w 951"/>
              <a:gd name="T5" fmla="*/ 2147483647 h 1635"/>
              <a:gd name="T6" fmla="*/ 2147483647 w 951"/>
              <a:gd name="T7" fmla="*/ 2147483647 h 1635"/>
              <a:gd name="T8" fmla="*/ 2147483647 w 951"/>
              <a:gd name="T9" fmla="*/ 2147483647 h 1635"/>
              <a:gd name="T10" fmla="*/ 2147483647 w 951"/>
              <a:gd name="T11" fmla="*/ 2147483647 h 1635"/>
              <a:gd name="T12" fmla="*/ 0 w 951"/>
              <a:gd name="T13" fmla="*/ 2147483647 h 1635"/>
              <a:gd name="T14" fmla="*/ 2147483647 w 951"/>
              <a:gd name="T15" fmla="*/ 2147483647 h 1635"/>
              <a:gd name="T16" fmla="*/ 2147483647 w 951"/>
              <a:gd name="T17" fmla="*/ 2147483647 h 1635"/>
              <a:gd name="T18" fmla="*/ 2147483647 w 951"/>
              <a:gd name="T19" fmla="*/ 2147483647 h 1635"/>
              <a:gd name="T20" fmla="*/ 2147483647 w 951"/>
              <a:gd name="T21" fmla="*/ 2147483647 h 1635"/>
              <a:gd name="T22" fmla="*/ 2147483647 w 951"/>
              <a:gd name="T23" fmla="*/ 2147483647 h 1635"/>
              <a:gd name="T24" fmla="*/ 2147483647 w 951"/>
              <a:gd name="T25" fmla="*/ 2147483647 h 1635"/>
              <a:gd name="T26" fmla="*/ 2147483647 w 951"/>
              <a:gd name="T27" fmla="*/ 2147483647 h 1635"/>
              <a:gd name="T28" fmla="*/ 2147483647 w 951"/>
              <a:gd name="T29" fmla="*/ 2147483647 h 1635"/>
              <a:gd name="T30" fmla="*/ 2147483647 w 951"/>
              <a:gd name="T31" fmla="*/ 2147483647 h 1635"/>
              <a:gd name="T32" fmla="*/ 2147483647 w 951"/>
              <a:gd name="T33" fmla="*/ 2147483647 h 1635"/>
              <a:gd name="T34" fmla="*/ 2147483647 w 951"/>
              <a:gd name="T35" fmla="*/ 2147483647 h 1635"/>
              <a:gd name="T36" fmla="*/ 2147483647 w 951"/>
              <a:gd name="T37" fmla="*/ 2147483647 h 1635"/>
              <a:gd name="T38" fmla="*/ 2147483647 w 951"/>
              <a:gd name="T39" fmla="*/ 2147483647 h 1635"/>
              <a:gd name="T40" fmla="*/ 2147483647 w 951"/>
              <a:gd name="T41" fmla="*/ 2147483647 h 1635"/>
              <a:gd name="T42" fmla="*/ 2147483647 w 951"/>
              <a:gd name="T43" fmla="*/ 2147483647 h 16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51"/>
              <a:gd name="T67" fmla="*/ 0 h 1635"/>
              <a:gd name="T68" fmla="*/ 951 w 951"/>
              <a:gd name="T69" fmla="*/ 1635 h 16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51" h="1635">
                <a:moveTo>
                  <a:pt x="530" y="52"/>
                </a:moveTo>
                <a:cubicBezTo>
                  <a:pt x="457" y="55"/>
                  <a:pt x="384" y="56"/>
                  <a:pt x="311" y="61"/>
                </a:cubicBezTo>
                <a:cubicBezTo>
                  <a:pt x="275" y="64"/>
                  <a:pt x="246" y="104"/>
                  <a:pt x="210" y="116"/>
                </a:cubicBezTo>
                <a:cubicBezTo>
                  <a:pt x="184" y="169"/>
                  <a:pt x="142" y="203"/>
                  <a:pt x="100" y="244"/>
                </a:cubicBezTo>
                <a:cubicBezTo>
                  <a:pt x="78" y="265"/>
                  <a:pt x="67" y="296"/>
                  <a:pt x="46" y="317"/>
                </a:cubicBezTo>
                <a:cubicBezTo>
                  <a:pt x="30" y="364"/>
                  <a:pt x="19" y="405"/>
                  <a:pt x="9" y="454"/>
                </a:cubicBezTo>
                <a:cubicBezTo>
                  <a:pt x="6" y="561"/>
                  <a:pt x="0" y="667"/>
                  <a:pt x="0" y="774"/>
                </a:cubicBezTo>
                <a:cubicBezTo>
                  <a:pt x="0" y="914"/>
                  <a:pt x="5" y="1055"/>
                  <a:pt x="9" y="1195"/>
                </a:cubicBezTo>
                <a:cubicBezTo>
                  <a:pt x="13" y="1319"/>
                  <a:pt x="11" y="1325"/>
                  <a:pt x="27" y="1414"/>
                </a:cubicBezTo>
                <a:cubicBezTo>
                  <a:pt x="45" y="1516"/>
                  <a:pt x="47" y="1566"/>
                  <a:pt x="155" y="1588"/>
                </a:cubicBezTo>
                <a:cubicBezTo>
                  <a:pt x="252" y="1635"/>
                  <a:pt x="294" y="1610"/>
                  <a:pt x="420" y="1597"/>
                </a:cubicBezTo>
                <a:cubicBezTo>
                  <a:pt x="450" y="1578"/>
                  <a:pt x="478" y="1563"/>
                  <a:pt x="512" y="1552"/>
                </a:cubicBezTo>
                <a:cubicBezTo>
                  <a:pt x="521" y="1543"/>
                  <a:pt x="528" y="1530"/>
                  <a:pt x="539" y="1524"/>
                </a:cubicBezTo>
                <a:cubicBezTo>
                  <a:pt x="556" y="1515"/>
                  <a:pt x="594" y="1506"/>
                  <a:pt x="594" y="1506"/>
                </a:cubicBezTo>
                <a:cubicBezTo>
                  <a:pt x="665" y="1453"/>
                  <a:pt x="715" y="1403"/>
                  <a:pt x="768" y="1332"/>
                </a:cubicBezTo>
                <a:cubicBezTo>
                  <a:pt x="778" y="1301"/>
                  <a:pt x="795" y="1286"/>
                  <a:pt x="814" y="1259"/>
                </a:cubicBezTo>
                <a:cubicBezTo>
                  <a:pt x="839" y="1183"/>
                  <a:pt x="862" y="1106"/>
                  <a:pt x="887" y="1030"/>
                </a:cubicBezTo>
                <a:cubicBezTo>
                  <a:pt x="896" y="944"/>
                  <a:pt x="906" y="859"/>
                  <a:pt x="923" y="774"/>
                </a:cubicBezTo>
                <a:cubicBezTo>
                  <a:pt x="922" y="722"/>
                  <a:pt x="951" y="320"/>
                  <a:pt x="868" y="198"/>
                </a:cubicBezTo>
                <a:cubicBezTo>
                  <a:pt x="858" y="167"/>
                  <a:pt x="843" y="109"/>
                  <a:pt x="814" y="89"/>
                </a:cubicBezTo>
                <a:cubicBezTo>
                  <a:pt x="765" y="56"/>
                  <a:pt x="711" y="42"/>
                  <a:pt x="658" y="16"/>
                </a:cubicBezTo>
                <a:cubicBezTo>
                  <a:pt x="513" y="25"/>
                  <a:pt x="536" y="0"/>
                  <a:pt x="466" y="70"/>
                </a:cubicBezTo>
              </a:path>
            </a:pathLst>
          </a:custGeom>
          <a:noFill/>
          <a:ln w="57150" cmpd="sng">
            <a:solidFill>
              <a:schemeClr val="bg1"/>
            </a:solidFill>
            <a:round/>
            <a:headEnd/>
            <a:tailEnd/>
          </a:ln>
        </p:spPr>
        <p:txBody>
          <a:bodyPr/>
          <a:lstStyle/>
          <a:p>
            <a:endParaRPr lang="en-US"/>
          </a:p>
        </p:txBody>
      </p:sp>
      <p:sp>
        <p:nvSpPr>
          <p:cNvPr id="18436" name="Freeform 4"/>
          <p:cNvSpPr>
            <a:spLocks/>
          </p:cNvSpPr>
          <p:nvPr/>
        </p:nvSpPr>
        <p:spPr bwMode="auto">
          <a:xfrm>
            <a:off x="3886200" y="3657600"/>
            <a:ext cx="2286000" cy="2532063"/>
          </a:xfrm>
          <a:custGeom>
            <a:avLst/>
            <a:gdLst>
              <a:gd name="T0" fmla="*/ 2147483647 w 1440"/>
              <a:gd name="T1" fmla="*/ 2147483647 h 1595"/>
              <a:gd name="T2" fmla="*/ 2147483647 w 1440"/>
              <a:gd name="T3" fmla="*/ 2147483647 h 1595"/>
              <a:gd name="T4" fmla="*/ 2147483647 w 1440"/>
              <a:gd name="T5" fmla="*/ 2147483647 h 1595"/>
              <a:gd name="T6" fmla="*/ 2147483647 w 1440"/>
              <a:gd name="T7" fmla="*/ 2147483647 h 1595"/>
              <a:gd name="T8" fmla="*/ 2147483647 w 1440"/>
              <a:gd name="T9" fmla="*/ 2147483647 h 1595"/>
              <a:gd name="T10" fmla="*/ 2147483647 w 1440"/>
              <a:gd name="T11" fmla="*/ 2147483647 h 1595"/>
              <a:gd name="T12" fmla="*/ 2147483647 w 1440"/>
              <a:gd name="T13" fmla="*/ 2147483647 h 1595"/>
              <a:gd name="T14" fmla="*/ 2147483647 w 1440"/>
              <a:gd name="T15" fmla="*/ 2147483647 h 1595"/>
              <a:gd name="T16" fmla="*/ 2147483647 w 1440"/>
              <a:gd name="T17" fmla="*/ 2147483647 h 1595"/>
              <a:gd name="T18" fmla="*/ 2147483647 w 1440"/>
              <a:gd name="T19" fmla="*/ 2147483647 h 1595"/>
              <a:gd name="T20" fmla="*/ 2147483647 w 1440"/>
              <a:gd name="T21" fmla="*/ 2147483647 h 1595"/>
              <a:gd name="T22" fmla="*/ 2147483647 w 1440"/>
              <a:gd name="T23" fmla="*/ 2147483647 h 1595"/>
              <a:gd name="T24" fmla="*/ 2147483647 w 1440"/>
              <a:gd name="T25" fmla="*/ 2147483647 h 1595"/>
              <a:gd name="T26" fmla="*/ 2147483647 w 1440"/>
              <a:gd name="T27" fmla="*/ 2147483647 h 1595"/>
              <a:gd name="T28" fmla="*/ 2147483647 w 1440"/>
              <a:gd name="T29" fmla="*/ 2147483647 h 1595"/>
              <a:gd name="T30" fmla="*/ 2147483647 w 1440"/>
              <a:gd name="T31" fmla="*/ 2147483647 h 1595"/>
              <a:gd name="T32" fmla="*/ 2147483647 w 1440"/>
              <a:gd name="T33" fmla="*/ 2147483647 h 1595"/>
              <a:gd name="T34" fmla="*/ 2147483647 w 1440"/>
              <a:gd name="T35" fmla="*/ 2147483647 h 1595"/>
              <a:gd name="T36" fmla="*/ 2147483647 w 1440"/>
              <a:gd name="T37" fmla="*/ 2147483647 h 1595"/>
              <a:gd name="T38" fmla="*/ 2147483647 w 1440"/>
              <a:gd name="T39" fmla="*/ 2147483647 h 1595"/>
              <a:gd name="T40" fmla="*/ 2147483647 w 1440"/>
              <a:gd name="T41" fmla="*/ 2147483647 h 1595"/>
              <a:gd name="T42" fmla="*/ 2147483647 w 1440"/>
              <a:gd name="T43" fmla="*/ 2147483647 h 1595"/>
              <a:gd name="T44" fmla="*/ 2147483647 w 1440"/>
              <a:gd name="T45" fmla="*/ 2147483647 h 1595"/>
              <a:gd name="T46" fmla="*/ 2147483647 w 1440"/>
              <a:gd name="T47" fmla="*/ 2147483647 h 1595"/>
              <a:gd name="T48" fmla="*/ 2147483647 w 1440"/>
              <a:gd name="T49" fmla="*/ 2147483647 h 1595"/>
              <a:gd name="T50" fmla="*/ 2147483647 w 1440"/>
              <a:gd name="T51" fmla="*/ 2147483647 h 1595"/>
              <a:gd name="T52" fmla="*/ 2147483647 w 1440"/>
              <a:gd name="T53" fmla="*/ 2147483647 h 1595"/>
              <a:gd name="T54" fmla="*/ 2147483647 w 1440"/>
              <a:gd name="T55" fmla="*/ 2147483647 h 1595"/>
              <a:gd name="T56" fmla="*/ 2147483647 w 1440"/>
              <a:gd name="T57" fmla="*/ 2147483647 h 15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40"/>
              <a:gd name="T88" fmla="*/ 0 h 1595"/>
              <a:gd name="T89" fmla="*/ 1440 w 1440"/>
              <a:gd name="T90" fmla="*/ 1595 h 159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40" h="1595">
                <a:moveTo>
                  <a:pt x="430" y="194"/>
                </a:moveTo>
                <a:cubicBezTo>
                  <a:pt x="382" y="177"/>
                  <a:pt x="333" y="202"/>
                  <a:pt x="284" y="212"/>
                </a:cubicBezTo>
                <a:cubicBezTo>
                  <a:pt x="235" y="243"/>
                  <a:pt x="185" y="265"/>
                  <a:pt x="146" y="312"/>
                </a:cubicBezTo>
                <a:cubicBezTo>
                  <a:pt x="117" y="347"/>
                  <a:pt x="102" y="391"/>
                  <a:pt x="82" y="431"/>
                </a:cubicBezTo>
                <a:cubicBezTo>
                  <a:pt x="57" y="482"/>
                  <a:pt x="67" y="460"/>
                  <a:pt x="46" y="523"/>
                </a:cubicBezTo>
                <a:cubicBezTo>
                  <a:pt x="40" y="541"/>
                  <a:pt x="28" y="578"/>
                  <a:pt x="28" y="578"/>
                </a:cubicBezTo>
                <a:cubicBezTo>
                  <a:pt x="14" y="720"/>
                  <a:pt x="0" y="868"/>
                  <a:pt x="64" y="998"/>
                </a:cubicBezTo>
                <a:cubicBezTo>
                  <a:pt x="82" y="1036"/>
                  <a:pt x="90" y="1081"/>
                  <a:pt x="110" y="1117"/>
                </a:cubicBezTo>
                <a:cubicBezTo>
                  <a:pt x="121" y="1136"/>
                  <a:pt x="134" y="1154"/>
                  <a:pt x="146" y="1172"/>
                </a:cubicBezTo>
                <a:cubicBezTo>
                  <a:pt x="152" y="1181"/>
                  <a:pt x="165" y="1199"/>
                  <a:pt x="165" y="1199"/>
                </a:cubicBezTo>
                <a:cubicBezTo>
                  <a:pt x="182" y="1252"/>
                  <a:pt x="163" y="1202"/>
                  <a:pt x="201" y="1263"/>
                </a:cubicBezTo>
                <a:cubicBezTo>
                  <a:pt x="276" y="1382"/>
                  <a:pt x="353" y="1467"/>
                  <a:pt x="494" y="1501"/>
                </a:cubicBezTo>
                <a:cubicBezTo>
                  <a:pt x="635" y="1595"/>
                  <a:pt x="836" y="1522"/>
                  <a:pt x="988" y="1519"/>
                </a:cubicBezTo>
                <a:cubicBezTo>
                  <a:pt x="1075" y="1507"/>
                  <a:pt x="1144" y="1478"/>
                  <a:pt x="1225" y="1446"/>
                </a:cubicBezTo>
                <a:cubicBezTo>
                  <a:pt x="1274" y="1397"/>
                  <a:pt x="1305" y="1347"/>
                  <a:pt x="1344" y="1291"/>
                </a:cubicBezTo>
                <a:cubicBezTo>
                  <a:pt x="1360" y="1267"/>
                  <a:pt x="1381" y="1245"/>
                  <a:pt x="1390" y="1218"/>
                </a:cubicBezTo>
                <a:cubicBezTo>
                  <a:pt x="1396" y="1200"/>
                  <a:pt x="1408" y="1163"/>
                  <a:pt x="1408" y="1163"/>
                </a:cubicBezTo>
                <a:cubicBezTo>
                  <a:pt x="1424" y="1066"/>
                  <a:pt x="1429" y="1025"/>
                  <a:pt x="1436" y="907"/>
                </a:cubicBezTo>
                <a:cubicBezTo>
                  <a:pt x="1431" y="823"/>
                  <a:pt x="1440" y="692"/>
                  <a:pt x="1390" y="614"/>
                </a:cubicBezTo>
                <a:cubicBezTo>
                  <a:pt x="1373" y="546"/>
                  <a:pt x="1328" y="481"/>
                  <a:pt x="1280" y="431"/>
                </a:cubicBezTo>
                <a:cubicBezTo>
                  <a:pt x="1269" y="385"/>
                  <a:pt x="1240" y="346"/>
                  <a:pt x="1207" y="312"/>
                </a:cubicBezTo>
                <a:cubicBezTo>
                  <a:pt x="1191" y="264"/>
                  <a:pt x="1136" y="235"/>
                  <a:pt x="1097" y="203"/>
                </a:cubicBezTo>
                <a:cubicBezTo>
                  <a:pt x="1063" y="176"/>
                  <a:pt x="991" y="126"/>
                  <a:pt x="951" y="111"/>
                </a:cubicBezTo>
                <a:cubicBezTo>
                  <a:pt x="925" y="101"/>
                  <a:pt x="896" y="101"/>
                  <a:pt x="869" y="93"/>
                </a:cubicBezTo>
                <a:cubicBezTo>
                  <a:pt x="811" y="77"/>
                  <a:pt x="754" y="59"/>
                  <a:pt x="695" y="47"/>
                </a:cubicBezTo>
                <a:cubicBezTo>
                  <a:pt x="599" y="0"/>
                  <a:pt x="476" y="23"/>
                  <a:pt x="375" y="29"/>
                </a:cubicBezTo>
                <a:cubicBezTo>
                  <a:pt x="358" y="55"/>
                  <a:pt x="337" y="76"/>
                  <a:pt x="320" y="102"/>
                </a:cubicBezTo>
                <a:cubicBezTo>
                  <a:pt x="310" y="132"/>
                  <a:pt x="291" y="154"/>
                  <a:pt x="284" y="184"/>
                </a:cubicBezTo>
                <a:cubicBezTo>
                  <a:pt x="271" y="242"/>
                  <a:pt x="293" y="239"/>
                  <a:pt x="265" y="239"/>
                </a:cubicBezTo>
              </a:path>
            </a:pathLst>
          </a:custGeom>
          <a:noFill/>
          <a:ln w="57150" cmpd="sng">
            <a:solidFill>
              <a:schemeClr val="bg1"/>
            </a:solidFill>
            <a:round/>
            <a:headEnd/>
            <a:tailEnd/>
          </a:ln>
        </p:spPr>
        <p:txBody>
          <a:bodyPr/>
          <a:lstStyle/>
          <a:p>
            <a:endParaRPr lang="en-US"/>
          </a:p>
        </p:txBody>
      </p:sp>
      <p:sp>
        <p:nvSpPr>
          <p:cNvPr id="18437" name="Text Box 5"/>
          <p:cNvSpPr txBox="1">
            <a:spLocks noChangeArrowheads="1"/>
          </p:cNvSpPr>
          <p:nvPr/>
        </p:nvSpPr>
        <p:spPr bwMode="auto">
          <a:xfrm>
            <a:off x="288925" y="750888"/>
            <a:ext cx="1846263" cy="519112"/>
          </a:xfrm>
          <a:prstGeom prst="rect">
            <a:avLst/>
          </a:prstGeom>
          <a:solidFill>
            <a:schemeClr val="bg1"/>
          </a:solidFill>
          <a:ln w="9525">
            <a:noFill/>
            <a:miter lim="800000"/>
            <a:headEnd/>
            <a:tailEnd/>
          </a:ln>
        </p:spPr>
        <p:txBody>
          <a:bodyPr wrap="none">
            <a:spAutoFit/>
          </a:bodyPr>
          <a:lstStyle/>
          <a:p>
            <a:pPr eaLnBrk="1" hangingPunct="1"/>
            <a:r>
              <a:rPr lang="en-US" sz="2800" b="1">
                <a:latin typeface="Arial" charset="0"/>
              </a:rPr>
              <a:t>Herbivory</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790575" y="1416050"/>
          <a:ext cx="7562850" cy="4451350"/>
        </p:xfrm>
        <a:graphic>
          <a:graphicData uri="http://schemas.openxmlformats.org/presentationml/2006/ole">
            <mc:AlternateContent xmlns:mc="http://schemas.openxmlformats.org/markup-compatibility/2006">
              <mc:Choice xmlns:v="urn:schemas-microsoft-com:vml" Requires="v">
                <p:oleObj spid="_x0000_s1030" name="Chart" r:id="rId5" imgW="9322920" imgH="4961880" progId="Excel.Sheet.8">
                  <p:embed/>
                </p:oleObj>
              </mc:Choice>
              <mc:Fallback>
                <p:oleObj name="Chart" r:id="rId5" imgW="9322920" imgH="4961880" progId="Excel.Shee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575" y="1416050"/>
                        <a:ext cx="7562850" cy="445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27" name="Text Box 3"/>
          <p:cNvSpPr txBox="1">
            <a:spLocks noChangeArrowheads="1"/>
          </p:cNvSpPr>
          <p:nvPr/>
        </p:nvSpPr>
        <p:spPr bwMode="auto">
          <a:xfrm>
            <a:off x="0" y="-76200"/>
            <a:ext cx="6858000" cy="1373188"/>
          </a:xfrm>
          <a:prstGeom prst="rect">
            <a:avLst/>
          </a:prstGeom>
          <a:noFill/>
          <a:ln w="9525">
            <a:noFill/>
            <a:miter lim="800000"/>
            <a:headEnd/>
            <a:tailEnd/>
          </a:ln>
        </p:spPr>
        <p:txBody>
          <a:bodyPr>
            <a:spAutoFit/>
          </a:bodyPr>
          <a:lstStyle/>
          <a:p>
            <a:pPr algn="ctr" eaLnBrk="1" hangingPunct="1"/>
            <a:r>
              <a:rPr lang="en-US" sz="2800" b="1">
                <a:latin typeface="Arial" charset="0"/>
              </a:rPr>
              <a:t>MA lines have diverged in fitness</a:t>
            </a:r>
          </a:p>
          <a:p>
            <a:pPr algn="ctr" eaLnBrk="1" hangingPunct="1"/>
            <a:r>
              <a:rPr lang="en-US" sz="2800" b="1">
                <a:latin typeface="Arial" charset="0"/>
              </a:rPr>
              <a:t>Founder performance is near the average MA performance</a:t>
            </a:r>
          </a:p>
        </p:txBody>
      </p:sp>
      <p:sp>
        <p:nvSpPr>
          <p:cNvPr id="1028" name="Line 4"/>
          <p:cNvSpPr>
            <a:spLocks noChangeShapeType="1"/>
          </p:cNvSpPr>
          <p:nvPr/>
        </p:nvSpPr>
        <p:spPr bwMode="auto">
          <a:xfrm flipH="1">
            <a:off x="5105400" y="1798638"/>
            <a:ext cx="12700" cy="639762"/>
          </a:xfrm>
          <a:prstGeom prst="line">
            <a:avLst/>
          </a:prstGeom>
          <a:noFill/>
          <a:ln w="38100">
            <a:solidFill>
              <a:schemeClr val="tx1"/>
            </a:solidFill>
            <a:round/>
            <a:headEnd/>
            <a:tailEnd type="triangle" w="med" len="med"/>
          </a:ln>
        </p:spPr>
        <p:txBody>
          <a:bodyPr/>
          <a:lstStyle/>
          <a:p>
            <a:endParaRPr lang="en-US"/>
          </a:p>
        </p:txBody>
      </p:sp>
      <p:sp>
        <p:nvSpPr>
          <p:cNvPr id="1029" name="Text Box 5"/>
          <p:cNvSpPr txBox="1">
            <a:spLocks noChangeArrowheads="1"/>
          </p:cNvSpPr>
          <p:nvPr/>
        </p:nvSpPr>
        <p:spPr bwMode="auto">
          <a:xfrm>
            <a:off x="990600" y="5638800"/>
            <a:ext cx="7823200" cy="1187450"/>
          </a:xfrm>
          <a:prstGeom prst="rect">
            <a:avLst/>
          </a:prstGeom>
          <a:noFill/>
          <a:ln w="9525">
            <a:noFill/>
            <a:miter lim="800000"/>
            <a:headEnd/>
            <a:tailEnd/>
          </a:ln>
        </p:spPr>
        <p:txBody>
          <a:bodyPr wrap="none">
            <a:spAutoFit/>
          </a:bodyPr>
          <a:lstStyle/>
          <a:p>
            <a:pPr eaLnBrk="1" hangingPunct="1"/>
            <a:r>
              <a:rPr lang="en-US" b="1">
                <a:latin typeface="Arial" charset="0"/>
              </a:rPr>
              <a:t>Block</a:t>
            </a:r>
            <a:r>
              <a:rPr lang="en-US">
                <a:latin typeface="Arial" charset="0"/>
              </a:rPr>
              <a:t>    </a:t>
            </a:r>
            <a:r>
              <a:rPr lang="en-US" b="1">
                <a:latin typeface="Arial" charset="0"/>
              </a:rPr>
              <a:t>&lt;0.0001		</a:t>
            </a:r>
          </a:p>
          <a:p>
            <a:pPr eaLnBrk="1" hangingPunct="1"/>
            <a:r>
              <a:rPr lang="en-US" b="1">
                <a:latin typeface="Arial" charset="0"/>
              </a:rPr>
              <a:t>MA line 0.029 		 </a:t>
            </a:r>
            <a:r>
              <a:rPr lang="en-US">
                <a:latin typeface="Arial" charset="0"/>
              </a:rPr>
              <a:t>MA line vs. Founder   0.8650</a:t>
            </a:r>
          </a:p>
          <a:p>
            <a:pPr eaLnBrk="1" hangingPunct="1"/>
            <a:r>
              <a:rPr lang="en-US" b="1">
                <a:latin typeface="Arial" charset="0"/>
              </a:rPr>
              <a:t>Subline 0.0051</a:t>
            </a:r>
          </a:p>
        </p:txBody>
      </p:sp>
      <p:pic>
        <p:nvPicPr>
          <p:cNvPr id="1030" name="Picture 6" descr="SmallArab"/>
          <p:cNvPicPr>
            <a:picLocks noChangeAspect="1" noChangeArrowheads="1"/>
          </p:cNvPicPr>
          <p:nvPr/>
        </p:nvPicPr>
        <p:blipFill>
          <a:blip r:embed="rId7" cstate="print"/>
          <a:srcRect/>
          <a:stretch>
            <a:fillRect/>
          </a:stretch>
        </p:blipFill>
        <p:spPr bwMode="auto">
          <a:xfrm>
            <a:off x="7127875" y="0"/>
            <a:ext cx="2016125" cy="2181225"/>
          </a:xfrm>
          <a:prstGeom prst="rect">
            <a:avLst/>
          </a:prstGeom>
          <a:noFill/>
          <a:ln w="9525">
            <a:noFill/>
            <a:miter lim="800000"/>
            <a:headEnd/>
            <a:tailEnd/>
          </a:ln>
        </p:spPr>
      </p:pic>
    </p:spTree>
    <p:custDataLst>
      <p:tags r:id="rId2"/>
    </p:custData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05_F00"/>
          <p:cNvPicPr>
            <a:picLocks noChangeAspect="1" noChangeArrowheads="1"/>
          </p:cNvPicPr>
          <p:nvPr/>
        </p:nvPicPr>
        <p:blipFill>
          <a:blip r:embed="rId4" cstate="print"/>
          <a:srcRect/>
          <a:stretch>
            <a:fillRect/>
          </a:stretch>
        </p:blipFill>
        <p:spPr bwMode="auto">
          <a:xfrm>
            <a:off x="381000" y="1066800"/>
            <a:ext cx="3200400" cy="1681193"/>
          </a:xfrm>
          <a:prstGeom prst="rect">
            <a:avLst/>
          </a:prstGeom>
          <a:noFill/>
          <a:ln w="9525">
            <a:noFill/>
            <a:miter lim="800000"/>
            <a:headEnd/>
            <a:tailEnd/>
          </a:ln>
        </p:spPr>
      </p:pic>
      <p:sp>
        <p:nvSpPr>
          <p:cNvPr id="4099" name="Text Box 3"/>
          <p:cNvSpPr txBox="1">
            <a:spLocks noChangeArrowheads="1"/>
          </p:cNvSpPr>
          <p:nvPr/>
        </p:nvSpPr>
        <p:spPr bwMode="auto">
          <a:xfrm>
            <a:off x="0" y="0"/>
            <a:ext cx="9259266" cy="830997"/>
          </a:xfrm>
          <a:prstGeom prst="rect">
            <a:avLst/>
          </a:prstGeom>
          <a:noFill/>
          <a:ln w="9525">
            <a:noFill/>
            <a:miter lim="800000"/>
            <a:headEnd/>
            <a:tailEnd/>
          </a:ln>
        </p:spPr>
        <p:txBody>
          <a:bodyPr wrap="none">
            <a:spAutoFit/>
          </a:bodyPr>
          <a:lstStyle/>
          <a:p>
            <a:pPr algn="ctr"/>
            <a:r>
              <a:rPr lang="en-US" dirty="0" smtClean="0">
                <a:latin typeface="Arial" charset="0"/>
                <a:cs typeface="Arial" charset="0"/>
              </a:rPr>
              <a:t>All populations demonstrate phenotypic variation, some of which is</a:t>
            </a:r>
          </a:p>
          <a:p>
            <a:pPr algn="ctr"/>
            <a:r>
              <a:rPr lang="en-US" dirty="0" smtClean="0">
                <a:latin typeface="Arial" charset="0"/>
                <a:cs typeface="Arial" charset="0"/>
              </a:rPr>
              <a:t> due to genetic variation</a:t>
            </a:r>
            <a:endParaRPr lang="en-US" dirty="0">
              <a:latin typeface="Arial" charset="0"/>
              <a:cs typeface="Arial" charset="0"/>
            </a:endParaRPr>
          </a:p>
        </p:txBody>
      </p:sp>
      <p:pic>
        <p:nvPicPr>
          <p:cNvPr id="5" name="Picture 57" descr="Figure_06_00_L"/>
          <p:cNvPicPr>
            <a:picLocks noChangeAspect="1" noChangeArrowheads="1"/>
          </p:cNvPicPr>
          <p:nvPr/>
        </p:nvPicPr>
        <p:blipFill>
          <a:blip r:embed="rId5" cstate="print"/>
          <a:srcRect/>
          <a:stretch>
            <a:fillRect/>
          </a:stretch>
        </p:blipFill>
        <p:spPr bwMode="auto">
          <a:xfrm>
            <a:off x="4267200" y="1066800"/>
            <a:ext cx="3141935" cy="1600200"/>
          </a:xfrm>
          <a:prstGeom prst="rect">
            <a:avLst/>
          </a:prstGeom>
          <a:noFill/>
          <a:ln w="9525">
            <a:noFill/>
            <a:miter lim="800000"/>
            <a:headEnd/>
            <a:tailEnd/>
          </a:ln>
        </p:spPr>
      </p:pic>
      <p:pic>
        <p:nvPicPr>
          <p:cNvPr id="6" name="Picture 2" descr="09_F01"/>
          <p:cNvPicPr>
            <a:picLocks noChangeAspect="1" noChangeArrowheads="1"/>
          </p:cNvPicPr>
          <p:nvPr/>
        </p:nvPicPr>
        <p:blipFill>
          <a:blip r:embed="rId6" cstate="print"/>
          <a:srcRect/>
          <a:stretch>
            <a:fillRect/>
          </a:stretch>
        </p:blipFill>
        <p:spPr bwMode="auto">
          <a:xfrm>
            <a:off x="2133600" y="2895600"/>
            <a:ext cx="4119479" cy="3962400"/>
          </a:xfrm>
          <a:prstGeom prst="rect">
            <a:avLst/>
          </a:prstGeom>
          <a:noFill/>
          <a:ln w="9525">
            <a:noFill/>
            <a:miter lim="800000"/>
            <a:headEnd/>
            <a:tailEnd/>
          </a:ln>
        </p:spPr>
      </p:pic>
      <p:pic>
        <p:nvPicPr>
          <p:cNvPr id="7" name="Picture 57" descr="Figure_06_00_L"/>
          <p:cNvPicPr>
            <a:picLocks noChangeAspect="1" noChangeArrowheads="1"/>
          </p:cNvPicPr>
          <p:nvPr/>
        </p:nvPicPr>
        <p:blipFill>
          <a:blip r:embed="rId7" cstate="print"/>
          <a:srcRect/>
          <a:stretch>
            <a:fillRect/>
          </a:stretch>
        </p:blipFill>
        <p:spPr bwMode="auto">
          <a:xfrm>
            <a:off x="6934200" y="2765425"/>
            <a:ext cx="2017450" cy="4092575"/>
          </a:xfrm>
          <a:prstGeom prst="rect">
            <a:avLst/>
          </a:prstGeom>
          <a:noFill/>
          <a:ln w="9525">
            <a:noFill/>
            <a:miter lim="800000"/>
            <a:headEnd/>
            <a:tailEnd/>
          </a:ln>
        </p:spPr>
      </p:pic>
      <p:sp>
        <p:nvSpPr>
          <p:cNvPr id="8" name="TextBox 7"/>
          <p:cNvSpPr txBox="1"/>
          <p:nvPr/>
        </p:nvSpPr>
        <p:spPr>
          <a:xfrm>
            <a:off x="6858000" y="6550223"/>
            <a:ext cx="1915909" cy="307777"/>
          </a:xfrm>
          <a:prstGeom prst="rect">
            <a:avLst/>
          </a:prstGeom>
          <a:solidFill>
            <a:schemeClr val="bg1"/>
          </a:solidFill>
        </p:spPr>
        <p:txBody>
          <a:bodyPr wrap="none" rtlCol="0">
            <a:spAutoFit/>
          </a:bodyPr>
          <a:lstStyle/>
          <a:p>
            <a:r>
              <a:rPr lang="en-US" sz="1400" i="1" dirty="0" smtClean="0">
                <a:latin typeface="Arial" pitchFamily="34" charset="0"/>
                <a:cs typeface="Arial" pitchFamily="34" charset="0"/>
              </a:rPr>
              <a:t>Sonora </a:t>
            </a:r>
            <a:r>
              <a:rPr lang="en-US" sz="1400" i="1" dirty="0" err="1" smtClean="0">
                <a:latin typeface="Arial" pitchFamily="34" charset="0"/>
                <a:cs typeface="Arial" pitchFamily="34" charset="0"/>
              </a:rPr>
              <a:t>seiminanulata</a:t>
            </a:r>
            <a:endParaRPr lang="en-US" sz="1400" i="1" dirty="0">
              <a:latin typeface="Arial" pitchFamily="34" charset="0"/>
              <a:cs typeface="Arial" pitchFamily="34" charset="0"/>
            </a:endParaRPr>
          </a:p>
        </p:txBody>
      </p:sp>
      <p:sp>
        <p:nvSpPr>
          <p:cNvPr id="9" name="TextBox 8"/>
          <p:cNvSpPr txBox="1"/>
          <p:nvPr/>
        </p:nvSpPr>
        <p:spPr>
          <a:xfrm>
            <a:off x="7675328" y="5029200"/>
            <a:ext cx="1468672" cy="307777"/>
          </a:xfrm>
          <a:prstGeom prst="rect">
            <a:avLst/>
          </a:prstGeom>
          <a:solidFill>
            <a:schemeClr val="bg1"/>
          </a:solidFill>
        </p:spPr>
        <p:txBody>
          <a:bodyPr wrap="none" rtlCol="0">
            <a:spAutoFit/>
          </a:bodyPr>
          <a:lstStyle/>
          <a:p>
            <a:r>
              <a:rPr lang="en-US" sz="1400" i="1" dirty="0" err="1" smtClean="0">
                <a:latin typeface="Arial" pitchFamily="34" charset="0"/>
                <a:cs typeface="Arial" pitchFamily="34" charset="0"/>
              </a:rPr>
              <a:t>Asterina</a:t>
            </a:r>
            <a:r>
              <a:rPr lang="en-US" sz="1400" i="1" dirty="0" smtClean="0">
                <a:latin typeface="Arial" pitchFamily="34" charset="0"/>
                <a:cs typeface="Arial" pitchFamily="34" charset="0"/>
              </a:rPr>
              <a:t> </a:t>
            </a:r>
            <a:r>
              <a:rPr lang="en-US" sz="1400" i="1" dirty="0" err="1" smtClean="0">
                <a:latin typeface="Arial" pitchFamily="34" charset="0"/>
                <a:cs typeface="Arial" pitchFamily="34" charset="0"/>
              </a:rPr>
              <a:t>miniata</a:t>
            </a:r>
            <a:endParaRPr lang="en-US" sz="1400" i="1" dirty="0">
              <a:latin typeface="Arial" pitchFamily="34" charset="0"/>
              <a:cs typeface="Arial" pitchFamily="34" charset="0"/>
            </a:endParaRPr>
          </a:p>
        </p:txBody>
      </p:sp>
      <p:sp>
        <p:nvSpPr>
          <p:cNvPr id="10" name="TextBox 9"/>
          <p:cNvSpPr txBox="1"/>
          <p:nvPr/>
        </p:nvSpPr>
        <p:spPr>
          <a:xfrm>
            <a:off x="7467600" y="2819400"/>
            <a:ext cx="1459054" cy="307777"/>
          </a:xfrm>
          <a:prstGeom prst="rect">
            <a:avLst/>
          </a:prstGeom>
          <a:solidFill>
            <a:schemeClr val="bg1"/>
          </a:solidFill>
        </p:spPr>
        <p:txBody>
          <a:bodyPr wrap="none" rtlCol="0">
            <a:spAutoFit/>
          </a:bodyPr>
          <a:lstStyle/>
          <a:p>
            <a:r>
              <a:rPr lang="en-US" sz="1400" i="1" dirty="0" err="1" smtClean="0">
                <a:latin typeface="Arial" pitchFamily="34" charset="0"/>
                <a:cs typeface="Arial" pitchFamily="34" charset="0"/>
              </a:rPr>
              <a:t>Linantus</a:t>
            </a:r>
            <a:r>
              <a:rPr lang="en-US" sz="1400" i="1" dirty="0" smtClean="0">
                <a:latin typeface="Arial" pitchFamily="34" charset="0"/>
                <a:cs typeface="Arial" pitchFamily="34" charset="0"/>
              </a:rPr>
              <a:t> </a:t>
            </a:r>
            <a:r>
              <a:rPr lang="en-US" sz="1400" i="1" dirty="0" err="1" smtClean="0">
                <a:latin typeface="Arial" pitchFamily="34" charset="0"/>
                <a:cs typeface="Arial" pitchFamily="34" charset="0"/>
              </a:rPr>
              <a:t>ciliatus</a:t>
            </a:r>
            <a:endParaRPr lang="en-US" sz="1400" i="1" dirty="0">
              <a:latin typeface="Arial" pitchFamily="34" charset="0"/>
              <a:cs typeface="Arial" pitchFamily="34" charset="0"/>
            </a:endParaRP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0" y="1143000"/>
            <a:ext cx="8534400" cy="762000"/>
          </a:xfrm>
          <a:prstGeom prst="rect">
            <a:avLst/>
          </a:prstGeom>
          <a:noFill/>
          <a:ln w="9525">
            <a:noFill/>
            <a:miter lim="800000"/>
            <a:headEnd/>
            <a:tailEnd/>
          </a:ln>
        </p:spPr>
        <p:txBody>
          <a:bodyPr>
            <a:spAutoFit/>
          </a:bodyPr>
          <a:lstStyle/>
          <a:p>
            <a:r>
              <a:rPr lang="en-US" sz="2200">
                <a:latin typeface="Arial" charset="0"/>
                <a:cs typeface="Arial" charset="0"/>
              </a:rPr>
              <a:t>The Rate and Molecular Spectrum of Spontaneous Mutations in </a:t>
            </a:r>
            <a:r>
              <a:rPr lang="en-US" sz="2200" i="1">
                <a:latin typeface="Arial" charset="0"/>
                <a:cs typeface="Arial" charset="0"/>
              </a:rPr>
              <a:t>Arabidopsis thaliana, </a:t>
            </a:r>
            <a:r>
              <a:rPr lang="en-US" sz="2200">
                <a:latin typeface="Arial" charset="0"/>
                <a:cs typeface="Arial" charset="0"/>
              </a:rPr>
              <a:t>Ossowski et al., 2010, Science, 1 January</a:t>
            </a:r>
          </a:p>
        </p:txBody>
      </p:sp>
      <p:sp>
        <p:nvSpPr>
          <p:cNvPr id="20483" name="Text Box 6"/>
          <p:cNvSpPr txBox="1">
            <a:spLocks noChangeArrowheads="1"/>
          </p:cNvSpPr>
          <p:nvPr/>
        </p:nvSpPr>
        <p:spPr bwMode="auto">
          <a:xfrm>
            <a:off x="0" y="1981200"/>
            <a:ext cx="9144000" cy="4894263"/>
          </a:xfrm>
          <a:prstGeom prst="rect">
            <a:avLst/>
          </a:prstGeom>
          <a:noFill/>
          <a:ln w="9525">
            <a:noFill/>
            <a:miter lim="800000"/>
            <a:headEnd/>
            <a:tailEnd/>
          </a:ln>
        </p:spPr>
        <p:txBody>
          <a:bodyPr>
            <a:spAutoFit/>
          </a:bodyPr>
          <a:lstStyle/>
          <a:p>
            <a:pPr>
              <a:buFontTx/>
              <a:buChar char="•"/>
            </a:pPr>
            <a:r>
              <a:rPr lang="en-US">
                <a:latin typeface="Arial" charset="0"/>
                <a:cs typeface="Arial" charset="0"/>
              </a:rPr>
              <a:t>Conducted 30 generations of MA</a:t>
            </a:r>
          </a:p>
          <a:p>
            <a:pPr>
              <a:buFontTx/>
              <a:buChar char="•"/>
            </a:pPr>
            <a:endParaRPr lang="en-US">
              <a:latin typeface="Arial" charset="0"/>
              <a:cs typeface="Arial" charset="0"/>
            </a:endParaRPr>
          </a:p>
          <a:p>
            <a:pPr>
              <a:buFontTx/>
              <a:buChar char="•"/>
            </a:pPr>
            <a:r>
              <a:rPr lang="en-US">
                <a:latin typeface="Arial" charset="0"/>
                <a:cs typeface="Arial" charset="0"/>
              </a:rPr>
              <a:t>Screened 5 MA lines (we tested for performance)</a:t>
            </a:r>
          </a:p>
          <a:p>
            <a:pPr>
              <a:buFontTx/>
              <a:buChar char="•"/>
            </a:pPr>
            <a:endParaRPr lang="en-US">
              <a:latin typeface="Arial" charset="0"/>
              <a:cs typeface="Arial" charset="0"/>
            </a:endParaRPr>
          </a:p>
          <a:p>
            <a:pPr>
              <a:buFontTx/>
              <a:buChar char="•"/>
            </a:pPr>
            <a:r>
              <a:rPr lang="en-US">
                <a:latin typeface="Arial" charset="0"/>
                <a:cs typeface="Arial" charset="0"/>
              </a:rPr>
              <a:t>Detected 114 mutations</a:t>
            </a:r>
          </a:p>
          <a:p>
            <a:pPr>
              <a:buFontTx/>
              <a:buChar char="•"/>
            </a:pPr>
            <a:endParaRPr lang="en-US">
              <a:latin typeface="Arial" charset="0"/>
              <a:cs typeface="Arial" charset="0"/>
            </a:endParaRPr>
          </a:p>
          <a:p>
            <a:pPr>
              <a:buFontTx/>
              <a:buChar char="•"/>
            </a:pPr>
            <a:r>
              <a:rPr lang="en-US">
                <a:latin typeface="Arial" charset="0"/>
                <a:cs typeface="Arial" charset="0"/>
              </a:rPr>
              <a:t>Mutation Rate: </a:t>
            </a:r>
          </a:p>
          <a:p>
            <a:r>
              <a:rPr lang="en-US">
                <a:latin typeface="Arial" charset="0"/>
                <a:cs typeface="Arial" charset="0"/>
              </a:rPr>
              <a:t>  30 x 5 = 150 episodes</a:t>
            </a:r>
          </a:p>
          <a:p>
            <a:r>
              <a:rPr lang="en-US">
                <a:latin typeface="Arial" charset="0"/>
                <a:cs typeface="Arial" charset="0"/>
              </a:rPr>
              <a:t>  111 mutations/150</a:t>
            </a:r>
          </a:p>
          <a:p>
            <a:r>
              <a:rPr lang="en-US">
                <a:latin typeface="Arial" charset="0"/>
                <a:cs typeface="Arial" charset="0"/>
              </a:rPr>
              <a:t>  ~ 1.4 mutations per diploid or zygote generation</a:t>
            </a:r>
          </a:p>
          <a:p>
            <a:r>
              <a:rPr lang="en-US">
                <a:latin typeface="Arial" charset="0"/>
                <a:cs typeface="Arial" charset="0"/>
              </a:rPr>
              <a:t>  Each line ~ 20 mutations</a:t>
            </a:r>
          </a:p>
          <a:p>
            <a:endParaRPr lang="en-US">
              <a:latin typeface="Arial" charset="0"/>
              <a:cs typeface="Arial" charset="0"/>
            </a:endParaRPr>
          </a:p>
          <a:p>
            <a:r>
              <a:rPr lang="en-US">
                <a:latin typeface="Arial" charset="0"/>
                <a:cs typeface="Arial" charset="0"/>
              </a:rPr>
              <a:t>Accuracy: about 1 new mutation for every 200 mbp replicated</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4" cstate="print"/>
          <a:srcRect/>
          <a:stretch>
            <a:fillRect/>
          </a:stretch>
        </p:blipFill>
        <p:spPr bwMode="auto">
          <a:xfrm>
            <a:off x="1524000" y="533400"/>
            <a:ext cx="6324600" cy="6324600"/>
          </a:xfrm>
          <a:prstGeom prst="rect">
            <a:avLst/>
          </a:prstGeom>
          <a:noFill/>
          <a:ln w="9525">
            <a:noFill/>
            <a:miter lim="800000"/>
            <a:headEnd/>
            <a:tailEnd/>
          </a:ln>
        </p:spPr>
      </p:pic>
      <p:sp>
        <p:nvSpPr>
          <p:cNvPr id="21507" name="Text Box 6"/>
          <p:cNvSpPr txBox="1">
            <a:spLocks noChangeArrowheads="1"/>
          </p:cNvSpPr>
          <p:nvPr/>
        </p:nvSpPr>
        <p:spPr bwMode="auto">
          <a:xfrm>
            <a:off x="365125" y="163513"/>
            <a:ext cx="2836863" cy="461962"/>
          </a:xfrm>
          <a:prstGeom prst="rect">
            <a:avLst/>
          </a:prstGeom>
          <a:noFill/>
          <a:ln w="9525">
            <a:noFill/>
            <a:miter lim="800000"/>
            <a:headEnd/>
            <a:tailEnd/>
          </a:ln>
        </p:spPr>
        <p:txBody>
          <a:bodyPr wrap="none">
            <a:spAutoFit/>
          </a:bodyPr>
          <a:lstStyle/>
          <a:p>
            <a:r>
              <a:rPr lang="en-US">
                <a:latin typeface="Arial" charset="0"/>
                <a:cs typeface="Arial" charset="0"/>
              </a:rPr>
              <a:t>Mutations Detected</a:t>
            </a:r>
          </a:p>
        </p:txBody>
      </p:sp>
      <p:sp>
        <p:nvSpPr>
          <p:cNvPr id="21508" name="TextBox 3"/>
          <p:cNvSpPr txBox="1">
            <a:spLocks noChangeArrowheads="1"/>
          </p:cNvSpPr>
          <p:nvPr/>
        </p:nvSpPr>
        <p:spPr bwMode="auto">
          <a:xfrm>
            <a:off x="3733800" y="6019800"/>
            <a:ext cx="5494338" cy="830263"/>
          </a:xfrm>
          <a:prstGeom prst="rect">
            <a:avLst/>
          </a:prstGeom>
          <a:noFill/>
          <a:ln w="9525">
            <a:noFill/>
            <a:miter lim="800000"/>
            <a:headEnd/>
            <a:tailEnd/>
          </a:ln>
        </p:spPr>
        <p:txBody>
          <a:bodyPr wrap="none">
            <a:spAutoFit/>
          </a:bodyPr>
          <a:lstStyle/>
          <a:p>
            <a:r>
              <a:rPr lang="en-US">
                <a:latin typeface="Arial" charset="0"/>
                <a:cs typeface="Arial" charset="0"/>
              </a:rPr>
              <a:t>Dark blue lines are mutations in coding</a:t>
            </a:r>
          </a:p>
          <a:p>
            <a:r>
              <a:rPr lang="en-US">
                <a:latin typeface="Arial" charset="0"/>
                <a:cs typeface="Arial" charset="0"/>
              </a:rPr>
              <a:t>   regions</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smtClean="0">
                <a:latin typeface="Arial" charset="0"/>
                <a:cs typeface="Arial" charset="0"/>
              </a:rPr>
              <a:t>Comparison of Mutation Rate at Sequence Level vs. Performance</a:t>
            </a:r>
          </a:p>
        </p:txBody>
      </p:sp>
      <p:sp>
        <p:nvSpPr>
          <p:cNvPr id="22531" name="TextBox 2"/>
          <p:cNvSpPr txBox="1">
            <a:spLocks noChangeArrowheads="1"/>
          </p:cNvSpPr>
          <p:nvPr/>
        </p:nvSpPr>
        <p:spPr bwMode="auto">
          <a:xfrm>
            <a:off x="0" y="2590800"/>
            <a:ext cx="9282113" cy="4894263"/>
          </a:xfrm>
          <a:prstGeom prst="rect">
            <a:avLst/>
          </a:prstGeom>
          <a:noFill/>
          <a:ln w="9525">
            <a:noFill/>
            <a:miter lim="800000"/>
            <a:headEnd/>
            <a:tailEnd/>
          </a:ln>
        </p:spPr>
        <p:txBody>
          <a:bodyPr>
            <a:spAutoFit/>
          </a:bodyPr>
          <a:lstStyle/>
          <a:p>
            <a:r>
              <a:rPr lang="en-US" b="1">
                <a:latin typeface="Arial" charset="0"/>
                <a:cs typeface="Arial" charset="0"/>
              </a:rPr>
              <a:t>For each new zygote:</a:t>
            </a:r>
          </a:p>
          <a:p>
            <a:endParaRPr lang="en-US" b="1">
              <a:latin typeface="Arial" charset="0"/>
              <a:cs typeface="Arial" charset="0"/>
            </a:endParaRPr>
          </a:p>
          <a:p>
            <a:pPr>
              <a:buFont typeface="Wingdings" pitchFamily="2" charset="2"/>
              <a:buChar char="§"/>
            </a:pPr>
            <a:r>
              <a:rPr lang="en-US" b="1">
                <a:latin typeface="Arial" charset="0"/>
                <a:cs typeface="Arial" charset="0"/>
              </a:rPr>
              <a:t>1.4 mutations at the sequence level</a:t>
            </a:r>
          </a:p>
          <a:p>
            <a:pPr>
              <a:buFont typeface="Wingdings" pitchFamily="2" charset="2"/>
              <a:buChar char="§"/>
            </a:pPr>
            <a:r>
              <a:rPr lang="en-US" b="1">
                <a:latin typeface="Arial" charset="0"/>
                <a:cs typeface="Arial" charset="0"/>
              </a:rPr>
              <a:t>0.24 mutation rate for performance</a:t>
            </a:r>
          </a:p>
          <a:p>
            <a:pPr>
              <a:buFont typeface="Wingdings" pitchFamily="2" charset="2"/>
              <a:buChar char="§"/>
            </a:pPr>
            <a:r>
              <a:rPr lang="en-US" b="1">
                <a:latin typeface="Arial" charset="0"/>
                <a:cs typeface="Arial" charset="0"/>
              </a:rPr>
              <a:t>About 20% of mutations effect performance</a:t>
            </a:r>
          </a:p>
          <a:p>
            <a:pPr>
              <a:buFont typeface="Wingdings" pitchFamily="2" charset="2"/>
              <a:buChar char="§"/>
            </a:pPr>
            <a:r>
              <a:rPr lang="en-US" b="1">
                <a:latin typeface="Arial" charset="0"/>
                <a:cs typeface="Arial" charset="0"/>
              </a:rPr>
              <a:t>About 80% of mutations have no effect on performance</a:t>
            </a:r>
          </a:p>
          <a:p>
            <a:pPr>
              <a:buFont typeface="Wingdings" pitchFamily="2" charset="2"/>
              <a:buChar char="§"/>
            </a:pPr>
            <a:r>
              <a:rPr lang="en-US" b="1">
                <a:latin typeface="Arial" charset="0"/>
                <a:cs typeface="Arial" charset="0"/>
              </a:rPr>
              <a:t>About 20% of all sequence mutations were nonsynonymous </a:t>
            </a:r>
          </a:p>
          <a:p>
            <a:r>
              <a:rPr lang="en-US" b="1">
                <a:latin typeface="Arial" charset="0"/>
                <a:cs typeface="Arial" charset="0"/>
              </a:rPr>
              <a:t>         and in coding regions</a:t>
            </a:r>
          </a:p>
          <a:p>
            <a:endParaRPr lang="en-US" b="1">
              <a:latin typeface="Arial" charset="0"/>
              <a:cs typeface="Arial" charset="0"/>
            </a:endParaRPr>
          </a:p>
          <a:p>
            <a:r>
              <a:rPr lang="en-US" b="1">
                <a:latin typeface="Arial" charset="0"/>
                <a:cs typeface="Arial" charset="0"/>
              </a:rPr>
              <a:t>                                                </a:t>
            </a:r>
            <a:r>
              <a:rPr lang="en-US" sz="1800" b="1" i="1">
                <a:latin typeface="Arial" charset="0"/>
                <a:cs typeface="Arial" charset="0"/>
              </a:rPr>
              <a:t>Rutter et al., Evolution, 2012</a:t>
            </a:r>
          </a:p>
          <a:p>
            <a:endParaRPr lang="en-US" b="1">
              <a:latin typeface="Arial" charset="0"/>
              <a:cs typeface="Arial" charset="0"/>
            </a:endParaRPr>
          </a:p>
          <a:p>
            <a:endParaRPr lang="en-US" b="1">
              <a:latin typeface="Arial" charset="0"/>
              <a:cs typeface="Arial" charset="0"/>
            </a:endParaRPr>
          </a:p>
          <a:p>
            <a:endParaRPr lang="en-US">
              <a:latin typeface="Arial" charset="0"/>
              <a:cs typeface="Arial" charset="0"/>
            </a:endParaRP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4" cstate="print"/>
          <a:srcRect b="45000"/>
          <a:stretch>
            <a:fillRect/>
          </a:stretch>
        </p:blipFill>
        <p:spPr bwMode="auto">
          <a:xfrm>
            <a:off x="609600" y="1392238"/>
            <a:ext cx="4191000" cy="2951162"/>
          </a:xfrm>
          <a:prstGeom prst="rect">
            <a:avLst/>
          </a:prstGeom>
          <a:noFill/>
          <a:ln w="9525">
            <a:noFill/>
            <a:miter lim="800000"/>
            <a:headEnd/>
            <a:tailEnd/>
          </a:ln>
        </p:spPr>
      </p:pic>
      <p:sp>
        <p:nvSpPr>
          <p:cNvPr id="23555" name="Text Box 3"/>
          <p:cNvSpPr txBox="1">
            <a:spLocks noChangeArrowheads="1"/>
          </p:cNvSpPr>
          <p:nvPr/>
        </p:nvSpPr>
        <p:spPr bwMode="auto">
          <a:xfrm>
            <a:off x="0" y="4876800"/>
            <a:ext cx="9144000" cy="1846659"/>
          </a:xfrm>
          <a:prstGeom prst="rect">
            <a:avLst/>
          </a:prstGeom>
          <a:noFill/>
          <a:ln w="9525">
            <a:noFill/>
            <a:miter lim="800000"/>
            <a:headEnd/>
            <a:tailEnd/>
          </a:ln>
        </p:spPr>
        <p:txBody>
          <a:bodyPr wrap="square">
            <a:spAutoFit/>
          </a:bodyPr>
          <a:lstStyle/>
          <a:p>
            <a:pPr eaLnBrk="1" hangingPunct="1"/>
            <a:r>
              <a:rPr lang="en-US" sz="3200" b="1" dirty="0">
                <a:latin typeface="Arial" charset="0"/>
              </a:rPr>
              <a:t>Beginning of a conceptual framework for the prediction of mutation effects</a:t>
            </a:r>
          </a:p>
          <a:p>
            <a:pPr eaLnBrk="1" hangingPunct="1"/>
            <a:endParaRPr lang="en-US" sz="3200" b="1" dirty="0">
              <a:latin typeface="Arial" charset="0"/>
            </a:endParaRPr>
          </a:p>
          <a:p>
            <a:pPr eaLnBrk="1" hangingPunct="1"/>
            <a:r>
              <a:rPr lang="en-US" sz="1800" b="1" dirty="0">
                <a:latin typeface="Arial" charset="0"/>
              </a:rPr>
              <a:t>(with Jon </a:t>
            </a:r>
            <a:r>
              <a:rPr lang="en-US" sz="1800" b="1" dirty="0" err="1">
                <a:latin typeface="Arial" charset="0"/>
              </a:rPr>
              <a:t>Agren</a:t>
            </a:r>
            <a:r>
              <a:rPr lang="en-US" sz="1800" b="1" dirty="0">
                <a:latin typeface="Arial" charset="0"/>
              </a:rPr>
              <a:t>, Thomas </a:t>
            </a:r>
            <a:r>
              <a:rPr lang="en-US" sz="1800" b="1" dirty="0" err="1" smtClean="0">
                <a:latin typeface="Arial" charset="0"/>
              </a:rPr>
              <a:t>Lenormand</a:t>
            </a:r>
            <a:r>
              <a:rPr lang="en-US" sz="1800" b="1" dirty="0" smtClean="0">
                <a:latin typeface="Arial" charset="0"/>
              </a:rPr>
              <a:t>, Eric </a:t>
            </a:r>
            <a:r>
              <a:rPr lang="en-US" sz="1800" b="1" dirty="0" err="1" smtClean="0">
                <a:latin typeface="Arial" charset="0"/>
              </a:rPr>
              <a:t>Imbert</a:t>
            </a:r>
            <a:r>
              <a:rPr lang="en-US" sz="1800" b="1" dirty="0" smtClean="0">
                <a:latin typeface="Arial" charset="0"/>
              </a:rPr>
              <a:t>, Detlef Weigel &amp;Stephen Wright)</a:t>
            </a:r>
            <a:endParaRPr lang="en-US" sz="1800" b="1" dirty="0">
              <a:latin typeface="Arial" charset="0"/>
            </a:endParaRPr>
          </a:p>
        </p:txBody>
      </p:sp>
      <p:sp>
        <p:nvSpPr>
          <p:cNvPr id="23556" name="Text Box 4"/>
          <p:cNvSpPr txBox="1">
            <a:spLocks noChangeArrowheads="1"/>
          </p:cNvSpPr>
          <p:nvPr/>
        </p:nvSpPr>
        <p:spPr bwMode="auto">
          <a:xfrm>
            <a:off x="0" y="152400"/>
            <a:ext cx="8751888" cy="579438"/>
          </a:xfrm>
          <a:prstGeom prst="rect">
            <a:avLst/>
          </a:prstGeom>
          <a:noFill/>
          <a:ln w="9525">
            <a:noFill/>
            <a:miter lim="800000"/>
            <a:headEnd/>
            <a:tailEnd/>
          </a:ln>
        </p:spPr>
        <p:txBody>
          <a:bodyPr wrap="none">
            <a:spAutoFit/>
          </a:bodyPr>
          <a:lstStyle/>
          <a:p>
            <a:pPr eaLnBrk="1" hangingPunct="1"/>
            <a:r>
              <a:rPr lang="en-US" sz="3200" b="1">
                <a:latin typeface="Arial" charset="0"/>
              </a:rPr>
              <a:t>Adaptive landscapes &amp; mutation parameters</a:t>
            </a:r>
          </a:p>
        </p:txBody>
      </p:sp>
      <p:sp>
        <p:nvSpPr>
          <p:cNvPr id="23557" name="Text Box 5"/>
          <p:cNvSpPr txBox="1">
            <a:spLocks noChangeArrowheads="1"/>
          </p:cNvSpPr>
          <p:nvPr/>
        </p:nvSpPr>
        <p:spPr bwMode="auto">
          <a:xfrm>
            <a:off x="609600" y="3505200"/>
            <a:ext cx="1946275" cy="457200"/>
          </a:xfrm>
          <a:prstGeom prst="rect">
            <a:avLst/>
          </a:prstGeom>
          <a:noFill/>
          <a:ln w="9525">
            <a:noFill/>
            <a:miter lim="800000"/>
            <a:headEnd/>
            <a:tailEnd/>
          </a:ln>
        </p:spPr>
        <p:txBody>
          <a:bodyPr wrap="none">
            <a:spAutoFit/>
          </a:bodyPr>
          <a:lstStyle/>
          <a:p>
            <a:pPr eaLnBrk="1" hangingPunct="1"/>
            <a:r>
              <a:rPr lang="en-US" b="1">
                <a:latin typeface="Arial" charset="0"/>
              </a:rPr>
              <a:t>Fisher, 1930</a:t>
            </a:r>
          </a:p>
        </p:txBody>
      </p:sp>
      <p:pic>
        <p:nvPicPr>
          <p:cNvPr id="23558" name="Picture 6" descr="europe"/>
          <p:cNvPicPr>
            <a:picLocks noChangeAspect="1" noChangeArrowheads="1"/>
          </p:cNvPicPr>
          <p:nvPr/>
        </p:nvPicPr>
        <p:blipFill>
          <a:blip r:embed="rId5" cstate="print"/>
          <a:srcRect l="21819"/>
          <a:stretch>
            <a:fillRect/>
          </a:stretch>
        </p:blipFill>
        <p:spPr bwMode="auto">
          <a:xfrm>
            <a:off x="5410200" y="2286000"/>
            <a:ext cx="3124200" cy="2565400"/>
          </a:xfrm>
          <a:prstGeom prst="rect">
            <a:avLst/>
          </a:prstGeom>
          <a:noFill/>
          <a:ln w="9525">
            <a:noFill/>
            <a:miter lim="800000"/>
            <a:headEnd/>
            <a:tailEnd/>
          </a:ln>
        </p:spPr>
      </p:pic>
      <p:sp>
        <p:nvSpPr>
          <p:cNvPr id="23559" name="Text Box 7"/>
          <p:cNvSpPr txBox="1">
            <a:spLocks noChangeArrowheads="1"/>
          </p:cNvSpPr>
          <p:nvPr/>
        </p:nvSpPr>
        <p:spPr bwMode="auto">
          <a:xfrm>
            <a:off x="5334000" y="1447800"/>
            <a:ext cx="3044825" cy="822325"/>
          </a:xfrm>
          <a:prstGeom prst="rect">
            <a:avLst/>
          </a:prstGeom>
          <a:noFill/>
          <a:ln w="9525">
            <a:noFill/>
            <a:miter lim="800000"/>
            <a:headEnd/>
            <a:tailEnd/>
          </a:ln>
        </p:spPr>
        <p:txBody>
          <a:bodyPr wrap="none">
            <a:spAutoFit/>
          </a:bodyPr>
          <a:lstStyle/>
          <a:p>
            <a:pPr eaLnBrk="1" hangingPunct="1"/>
            <a:r>
              <a:rPr lang="en-US" b="1">
                <a:latin typeface="Arial" charset="0"/>
              </a:rPr>
              <a:t>New MA lines from</a:t>
            </a:r>
          </a:p>
          <a:p>
            <a:pPr eaLnBrk="1" hangingPunct="1"/>
            <a:r>
              <a:rPr lang="en-US" b="1">
                <a:latin typeface="Arial" charset="0"/>
              </a:rPr>
              <a:t>Sweden and France</a:t>
            </a:r>
          </a:p>
        </p:txBody>
      </p:sp>
      <p:sp>
        <p:nvSpPr>
          <p:cNvPr id="23560" name="AutoShape 8"/>
          <p:cNvSpPr>
            <a:spLocks noChangeArrowheads="1"/>
          </p:cNvSpPr>
          <p:nvPr/>
        </p:nvSpPr>
        <p:spPr bwMode="auto">
          <a:xfrm rot="1128246">
            <a:off x="6477000" y="3108325"/>
            <a:ext cx="258763" cy="1314450"/>
          </a:xfrm>
          <a:prstGeom prst="upDownArrow">
            <a:avLst>
              <a:gd name="adj1" fmla="val 50000"/>
              <a:gd name="adj2" fmla="val 101595"/>
            </a:avLst>
          </a:prstGeom>
          <a:solidFill>
            <a:srgbClr val="FFFF99"/>
          </a:solidFill>
          <a:ln w="9525">
            <a:solidFill>
              <a:schemeClr val="tx1"/>
            </a:solidFill>
            <a:miter lim="800000"/>
            <a:headEnd/>
            <a:tailEnd/>
          </a:ln>
        </p:spPr>
        <p:txBody>
          <a:bodyPr vert="eaVert" wrap="none" anchor="ctr"/>
          <a:lstStyle/>
          <a:p>
            <a:endParaRPr lang="en-US"/>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05_F06"/>
          <p:cNvPicPr>
            <a:picLocks noChangeAspect="1" noChangeArrowheads="1"/>
          </p:cNvPicPr>
          <p:nvPr/>
        </p:nvPicPr>
        <p:blipFill>
          <a:blip r:embed="rId4" cstate="print"/>
          <a:srcRect/>
          <a:stretch>
            <a:fillRect/>
          </a:stretch>
        </p:blipFill>
        <p:spPr bwMode="auto">
          <a:xfrm>
            <a:off x="304800" y="1460500"/>
            <a:ext cx="8531225" cy="3948113"/>
          </a:xfrm>
          <a:prstGeom prst="rect">
            <a:avLst/>
          </a:prstGeom>
          <a:noFill/>
          <a:ln w="9525">
            <a:noFill/>
            <a:miter lim="800000"/>
            <a:headEnd/>
            <a:tailEnd/>
          </a:ln>
        </p:spPr>
      </p:pic>
      <p:sp>
        <p:nvSpPr>
          <p:cNvPr id="24579" name="Text Box 3"/>
          <p:cNvSpPr txBox="1">
            <a:spLocks noChangeArrowheads="1"/>
          </p:cNvSpPr>
          <p:nvPr/>
        </p:nvSpPr>
        <p:spPr bwMode="auto">
          <a:xfrm>
            <a:off x="822325" y="346075"/>
            <a:ext cx="7204075" cy="461963"/>
          </a:xfrm>
          <a:prstGeom prst="rect">
            <a:avLst/>
          </a:prstGeom>
          <a:noFill/>
          <a:ln w="9525">
            <a:noFill/>
            <a:miter lim="800000"/>
            <a:headEnd/>
            <a:tailEnd/>
          </a:ln>
        </p:spPr>
        <p:txBody>
          <a:bodyPr wrap="none">
            <a:spAutoFit/>
          </a:bodyPr>
          <a:lstStyle/>
          <a:p>
            <a:r>
              <a:rPr lang="en-US" b="1">
                <a:latin typeface="Arial" charset="0"/>
                <a:cs typeface="Arial" charset="0"/>
              </a:rPr>
              <a:t>IV. Origin of new loci/function: Gene Duplication</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05_F07"/>
          <p:cNvPicPr>
            <a:picLocks noChangeAspect="1" noChangeArrowheads="1"/>
          </p:cNvPicPr>
          <p:nvPr/>
        </p:nvPicPr>
        <p:blipFill>
          <a:blip r:embed="rId4" cstate="print"/>
          <a:srcRect/>
          <a:stretch>
            <a:fillRect/>
          </a:stretch>
        </p:blipFill>
        <p:spPr bwMode="auto">
          <a:xfrm>
            <a:off x="304800" y="279400"/>
            <a:ext cx="8531225" cy="6310313"/>
          </a:xfrm>
          <a:prstGeom prst="rect">
            <a:avLst/>
          </a:prstGeom>
          <a:noFill/>
          <a:ln w="9525">
            <a:noFill/>
            <a:miter lim="800000"/>
            <a:headEnd/>
            <a:tailEnd/>
          </a:ln>
        </p:spPr>
      </p:pic>
      <p:sp>
        <p:nvSpPr>
          <p:cNvPr id="25603" name="Rectangle 3"/>
          <p:cNvSpPr>
            <a:spLocks noChangeArrowheads="1"/>
          </p:cNvSpPr>
          <p:nvPr/>
        </p:nvSpPr>
        <p:spPr bwMode="auto">
          <a:xfrm>
            <a:off x="47625" y="6172200"/>
            <a:ext cx="9182100" cy="430213"/>
          </a:xfrm>
          <a:prstGeom prst="rect">
            <a:avLst/>
          </a:prstGeom>
          <a:solidFill>
            <a:schemeClr val="accent1"/>
          </a:solidFill>
          <a:ln w="9525">
            <a:noFill/>
            <a:miter lim="800000"/>
            <a:headEnd/>
            <a:tailEnd/>
          </a:ln>
        </p:spPr>
        <p:txBody>
          <a:bodyPr wrap="none">
            <a:spAutoFit/>
          </a:bodyPr>
          <a:lstStyle/>
          <a:p>
            <a:r>
              <a:rPr lang="en-US" sz="2200">
                <a:latin typeface="Arial" charset="0"/>
                <a:cs typeface="Arial" charset="0"/>
              </a:rPr>
              <a:t>Timing of expression differs among members of the globin gene families</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05_F08"/>
          <p:cNvPicPr>
            <a:picLocks noChangeAspect="1" noChangeArrowheads="1"/>
          </p:cNvPicPr>
          <p:nvPr/>
        </p:nvPicPr>
        <p:blipFill>
          <a:blip r:embed="rId4" cstate="print"/>
          <a:srcRect/>
          <a:stretch>
            <a:fillRect/>
          </a:stretch>
        </p:blipFill>
        <p:spPr bwMode="auto">
          <a:xfrm>
            <a:off x="1143000" y="304800"/>
            <a:ext cx="6337300" cy="5292725"/>
          </a:xfrm>
          <a:prstGeom prst="rect">
            <a:avLst/>
          </a:prstGeom>
          <a:noFill/>
          <a:ln w="9525">
            <a:noFill/>
            <a:miter lim="800000"/>
            <a:headEnd/>
            <a:tailEnd/>
          </a:ln>
        </p:spPr>
      </p:pic>
      <p:sp>
        <p:nvSpPr>
          <p:cNvPr id="26627" name="Text Box 4"/>
          <p:cNvSpPr txBox="1">
            <a:spLocks noChangeArrowheads="1"/>
          </p:cNvSpPr>
          <p:nvPr/>
        </p:nvSpPr>
        <p:spPr bwMode="auto">
          <a:xfrm>
            <a:off x="0" y="5680075"/>
            <a:ext cx="9604375" cy="1200150"/>
          </a:xfrm>
          <a:prstGeom prst="rect">
            <a:avLst/>
          </a:prstGeom>
          <a:noFill/>
          <a:ln w="9525">
            <a:noFill/>
            <a:miter lim="800000"/>
            <a:headEnd/>
            <a:tailEnd/>
          </a:ln>
        </p:spPr>
        <p:txBody>
          <a:bodyPr wrap="none">
            <a:spAutoFit/>
          </a:bodyPr>
          <a:lstStyle/>
          <a:p>
            <a:r>
              <a:rPr lang="en-US">
                <a:latin typeface="Arial" charset="0"/>
                <a:cs typeface="Arial" charset="0"/>
              </a:rPr>
              <a:t>Paralogs- </a:t>
            </a:r>
            <a:r>
              <a:rPr lang="en-US" sz="2300">
                <a:latin typeface="Arial" charset="0"/>
                <a:cs typeface="Arial" charset="0"/>
              </a:rPr>
              <a:t>loci that diverge following duplication</a:t>
            </a:r>
          </a:p>
          <a:p>
            <a:r>
              <a:rPr lang="en-US">
                <a:latin typeface="Arial" charset="0"/>
                <a:cs typeface="Arial" charset="0"/>
              </a:rPr>
              <a:t>Orthologs- </a:t>
            </a:r>
            <a:r>
              <a:rPr lang="en-US" sz="2300">
                <a:latin typeface="Arial" charset="0"/>
                <a:cs typeface="Arial" charset="0"/>
              </a:rPr>
              <a:t>loci that are homologous then diverge following speciation</a:t>
            </a:r>
          </a:p>
          <a:p>
            <a:r>
              <a:rPr lang="en-US">
                <a:latin typeface="Arial" charset="0"/>
                <a:cs typeface="Arial" charset="0"/>
              </a:rPr>
              <a:t>Pseudogenes- </a:t>
            </a:r>
            <a:r>
              <a:rPr lang="en-US" sz="2300">
                <a:latin typeface="Arial" charset="0"/>
                <a:cs typeface="Arial" charset="0"/>
              </a:rPr>
              <a:t>class of genes that have no function (non-transcribed)</a:t>
            </a:r>
          </a:p>
        </p:txBody>
      </p:sp>
      <p:sp>
        <p:nvSpPr>
          <p:cNvPr id="26628" name="AutoShape 5"/>
          <p:cNvSpPr>
            <a:spLocks/>
          </p:cNvSpPr>
          <p:nvPr/>
        </p:nvSpPr>
        <p:spPr bwMode="auto">
          <a:xfrm>
            <a:off x="609600" y="3200400"/>
            <a:ext cx="228600" cy="1600200"/>
          </a:xfrm>
          <a:prstGeom prst="leftBrace">
            <a:avLst>
              <a:gd name="adj1" fmla="val 58333"/>
              <a:gd name="adj2" fmla="val 50000"/>
            </a:avLst>
          </a:prstGeom>
          <a:noFill/>
          <a:ln w="57150">
            <a:solidFill>
              <a:schemeClr val="tx1"/>
            </a:solidFill>
            <a:round/>
            <a:headEnd/>
            <a:tailEnd/>
          </a:ln>
        </p:spPr>
        <p:txBody>
          <a:bodyPr wrap="none" anchor="ctr"/>
          <a:lstStyle/>
          <a:p>
            <a:endParaRPr lang="en-US"/>
          </a:p>
        </p:txBody>
      </p:sp>
      <p:sp>
        <p:nvSpPr>
          <p:cNvPr id="26629" name="AutoShape 6"/>
          <p:cNvSpPr>
            <a:spLocks/>
          </p:cNvSpPr>
          <p:nvPr/>
        </p:nvSpPr>
        <p:spPr bwMode="auto">
          <a:xfrm>
            <a:off x="1524000" y="4191000"/>
            <a:ext cx="228600" cy="685800"/>
          </a:xfrm>
          <a:prstGeom prst="leftBrace">
            <a:avLst>
              <a:gd name="adj1" fmla="val 25000"/>
              <a:gd name="adj2" fmla="val 50000"/>
            </a:avLst>
          </a:prstGeom>
          <a:noFill/>
          <a:ln w="57150">
            <a:solidFill>
              <a:schemeClr val="tx1"/>
            </a:solidFill>
            <a:round/>
            <a:headEnd/>
            <a:tailEnd/>
          </a:ln>
        </p:spPr>
        <p:txBody>
          <a:bodyPr wrap="none" anchor="ctr"/>
          <a:lstStyle/>
          <a:p>
            <a:endParaRPr lang="en-US"/>
          </a:p>
        </p:txBody>
      </p:sp>
      <p:sp>
        <p:nvSpPr>
          <p:cNvPr id="26630" name="Text Box 7"/>
          <p:cNvSpPr txBox="1">
            <a:spLocks noChangeArrowheads="1"/>
          </p:cNvSpPr>
          <p:nvPr/>
        </p:nvSpPr>
        <p:spPr bwMode="auto">
          <a:xfrm>
            <a:off x="128588" y="3733800"/>
            <a:ext cx="404812" cy="457200"/>
          </a:xfrm>
          <a:prstGeom prst="rect">
            <a:avLst/>
          </a:prstGeom>
          <a:noFill/>
          <a:ln w="9525">
            <a:noFill/>
            <a:miter lim="800000"/>
            <a:headEnd/>
            <a:tailEnd/>
          </a:ln>
        </p:spPr>
        <p:txBody>
          <a:bodyPr wrap="none">
            <a:spAutoFit/>
          </a:bodyPr>
          <a:lstStyle/>
          <a:p>
            <a:r>
              <a:rPr lang="en-US"/>
              <a:t>O</a:t>
            </a:r>
          </a:p>
        </p:txBody>
      </p:sp>
      <p:sp>
        <p:nvSpPr>
          <p:cNvPr id="26631" name="Text Box 8"/>
          <p:cNvSpPr txBox="1">
            <a:spLocks noChangeArrowheads="1"/>
          </p:cNvSpPr>
          <p:nvPr/>
        </p:nvSpPr>
        <p:spPr bwMode="auto">
          <a:xfrm>
            <a:off x="1042988" y="4267200"/>
            <a:ext cx="354012" cy="457200"/>
          </a:xfrm>
          <a:prstGeom prst="rect">
            <a:avLst/>
          </a:prstGeom>
          <a:noFill/>
          <a:ln w="9525">
            <a:noFill/>
            <a:miter lim="800000"/>
            <a:headEnd/>
            <a:tailEnd/>
          </a:ln>
        </p:spPr>
        <p:txBody>
          <a:bodyPr wrap="none">
            <a:spAutoFit/>
          </a:bodyPr>
          <a:lstStyle/>
          <a:p>
            <a:r>
              <a:rPr lang="en-US"/>
              <a:t>P</a:t>
            </a:r>
          </a:p>
        </p:txBody>
      </p:sp>
      <p:sp>
        <p:nvSpPr>
          <p:cNvPr id="26632" name="TextBox 7"/>
          <p:cNvSpPr txBox="1">
            <a:spLocks noChangeArrowheads="1"/>
          </p:cNvSpPr>
          <p:nvPr/>
        </p:nvSpPr>
        <p:spPr bwMode="auto">
          <a:xfrm>
            <a:off x="457200" y="0"/>
            <a:ext cx="6983413" cy="461963"/>
          </a:xfrm>
          <a:prstGeom prst="rect">
            <a:avLst/>
          </a:prstGeom>
          <a:noFill/>
          <a:ln w="9525">
            <a:noFill/>
            <a:miter lim="800000"/>
            <a:headEnd/>
            <a:tailEnd/>
          </a:ln>
        </p:spPr>
        <p:txBody>
          <a:bodyPr wrap="none">
            <a:spAutoFit/>
          </a:bodyPr>
          <a:lstStyle/>
          <a:p>
            <a:r>
              <a:rPr lang="en-US" b="1">
                <a:latin typeface="Arial" charset="0"/>
                <a:cs typeface="Arial" charset="0"/>
              </a:rPr>
              <a:t>Homologous genes come in one of two types: </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5" name="Picture 57" descr="Figure_06_00_L"/>
          <p:cNvPicPr>
            <a:picLocks noChangeAspect="1" noChangeArrowheads="1"/>
          </p:cNvPicPr>
          <p:nvPr/>
        </p:nvPicPr>
        <p:blipFill>
          <a:blip r:embed="rId3" cstate="print"/>
          <a:srcRect/>
          <a:stretch>
            <a:fillRect/>
          </a:stretch>
        </p:blipFill>
        <p:spPr bwMode="auto">
          <a:xfrm>
            <a:off x="3379788" y="490538"/>
            <a:ext cx="2384425" cy="587533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05_T01"/>
          <p:cNvPicPr>
            <a:picLocks noChangeAspect="1" noChangeArrowheads="1"/>
          </p:cNvPicPr>
          <p:nvPr/>
        </p:nvPicPr>
        <p:blipFill>
          <a:blip r:embed="rId4" cstate="print"/>
          <a:srcRect/>
          <a:stretch>
            <a:fillRect/>
          </a:stretch>
        </p:blipFill>
        <p:spPr bwMode="auto">
          <a:xfrm>
            <a:off x="304800" y="838200"/>
            <a:ext cx="8531225" cy="5180013"/>
          </a:xfrm>
          <a:prstGeom prst="rect">
            <a:avLst/>
          </a:prstGeom>
          <a:noFill/>
          <a:ln w="9525">
            <a:noFill/>
            <a:miter lim="800000"/>
            <a:headEnd/>
            <a:tailEnd/>
          </a:ln>
        </p:spPr>
      </p:pic>
      <p:sp>
        <p:nvSpPr>
          <p:cNvPr id="27651" name="Text Box 3"/>
          <p:cNvSpPr txBox="1">
            <a:spLocks noChangeArrowheads="1"/>
          </p:cNvSpPr>
          <p:nvPr/>
        </p:nvSpPr>
        <p:spPr bwMode="auto">
          <a:xfrm>
            <a:off x="517525" y="41275"/>
            <a:ext cx="7146925" cy="461963"/>
          </a:xfrm>
          <a:prstGeom prst="rect">
            <a:avLst/>
          </a:prstGeom>
          <a:noFill/>
          <a:ln w="9525">
            <a:noFill/>
            <a:miter lim="800000"/>
            <a:headEnd/>
            <a:tailEnd/>
          </a:ln>
        </p:spPr>
        <p:txBody>
          <a:bodyPr wrap="none">
            <a:spAutoFit/>
          </a:bodyPr>
          <a:lstStyle/>
          <a:p>
            <a:r>
              <a:rPr lang="en-US">
                <a:latin typeface="Arial" charset="0"/>
                <a:cs typeface="Arial" charset="0"/>
              </a:rPr>
              <a:t>Importance of gene duplication to evolution? VERY</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05_F09"/>
          <p:cNvPicPr>
            <a:picLocks noChangeAspect="1" noChangeArrowheads="1"/>
          </p:cNvPicPr>
          <p:nvPr/>
        </p:nvPicPr>
        <p:blipFill>
          <a:blip r:embed="rId4" cstate="print"/>
          <a:srcRect/>
          <a:stretch>
            <a:fillRect/>
          </a:stretch>
        </p:blipFill>
        <p:spPr bwMode="auto">
          <a:xfrm>
            <a:off x="3887788" y="228600"/>
            <a:ext cx="3960812" cy="6399213"/>
          </a:xfrm>
          <a:prstGeom prst="rect">
            <a:avLst/>
          </a:prstGeom>
          <a:noFill/>
          <a:ln w="9525">
            <a:noFill/>
            <a:miter lim="800000"/>
            <a:headEnd/>
            <a:tailEnd/>
          </a:ln>
        </p:spPr>
      </p:pic>
      <p:sp>
        <p:nvSpPr>
          <p:cNvPr id="28675" name="Text Box 3"/>
          <p:cNvSpPr txBox="1">
            <a:spLocks noChangeArrowheads="1"/>
          </p:cNvSpPr>
          <p:nvPr/>
        </p:nvSpPr>
        <p:spPr bwMode="auto">
          <a:xfrm>
            <a:off x="288925" y="193675"/>
            <a:ext cx="3870325" cy="1200150"/>
          </a:xfrm>
          <a:prstGeom prst="rect">
            <a:avLst/>
          </a:prstGeom>
          <a:noFill/>
          <a:ln w="9525">
            <a:noFill/>
            <a:miter lim="800000"/>
            <a:headEnd/>
            <a:tailEnd/>
          </a:ln>
        </p:spPr>
        <p:txBody>
          <a:bodyPr wrap="none">
            <a:spAutoFit/>
          </a:bodyPr>
          <a:lstStyle/>
          <a:p>
            <a:r>
              <a:rPr lang="en-US">
                <a:latin typeface="Arial" charset="0"/>
                <a:cs typeface="Arial" charset="0"/>
              </a:rPr>
              <a:t>V. Chromosome Inversions</a:t>
            </a:r>
          </a:p>
          <a:p>
            <a:endParaRPr lang="en-US">
              <a:latin typeface="Arial" charset="0"/>
              <a:cs typeface="Arial" charset="0"/>
            </a:endParaRPr>
          </a:p>
          <a:p>
            <a:r>
              <a:rPr lang="en-US">
                <a:latin typeface="Arial" charset="0"/>
                <a:cs typeface="Arial" charset="0"/>
              </a:rPr>
              <a:t>Suppress recombination</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05_F01a_2"/>
          <p:cNvPicPr>
            <a:picLocks noChangeAspect="1" noChangeArrowheads="1"/>
          </p:cNvPicPr>
          <p:nvPr/>
        </p:nvPicPr>
        <p:blipFill>
          <a:blip r:embed="rId4" cstate="print"/>
          <a:srcRect/>
          <a:stretch>
            <a:fillRect/>
          </a:stretch>
        </p:blipFill>
        <p:spPr bwMode="auto">
          <a:xfrm>
            <a:off x="303213" y="1965325"/>
            <a:ext cx="8535987" cy="2927350"/>
          </a:xfrm>
          <a:prstGeom prst="rect">
            <a:avLst/>
          </a:prstGeom>
          <a:noFill/>
          <a:ln w="9525">
            <a:noFill/>
            <a:miter lim="800000"/>
            <a:headEnd/>
            <a:tailEnd/>
          </a:ln>
        </p:spPr>
      </p:pic>
      <p:sp>
        <p:nvSpPr>
          <p:cNvPr id="5123" name="Text Box 4"/>
          <p:cNvSpPr txBox="1">
            <a:spLocks noChangeArrowheads="1"/>
          </p:cNvSpPr>
          <p:nvPr/>
        </p:nvSpPr>
        <p:spPr bwMode="auto">
          <a:xfrm>
            <a:off x="76200" y="422275"/>
            <a:ext cx="9224963" cy="1200150"/>
          </a:xfrm>
          <a:prstGeom prst="rect">
            <a:avLst/>
          </a:prstGeom>
          <a:noFill/>
          <a:ln w="9525">
            <a:noFill/>
            <a:miter lim="800000"/>
            <a:headEnd/>
            <a:tailEnd/>
          </a:ln>
        </p:spPr>
        <p:txBody>
          <a:bodyPr wrap="none">
            <a:spAutoFit/>
          </a:bodyPr>
          <a:lstStyle/>
          <a:p>
            <a:r>
              <a:rPr lang="en-US" dirty="0">
                <a:latin typeface="Arial" charset="0"/>
                <a:cs typeface="Arial" charset="0"/>
              </a:rPr>
              <a:t>II. </a:t>
            </a:r>
            <a:r>
              <a:rPr lang="en-US" dirty="0" smtClean="0">
                <a:latin typeface="Arial" charset="0"/>
                <a:cs typeface="Arial" charset="0"/>
              </a:rPr>
              <a:t>Origin genetic variation: What </a:t>
            </a:r>
            <a:r>
              <a:rPr lang="en-US" dirty="0">
                <a:latin typeface="Arial" charset="0"/>
                <a:cs typeface="Arial" charset="0"/>
              </a:rPr>
              <a:t>is a mutation???</a:t>
            </a:r>
          </a:p>
          <a:p>
            <a:r>
              <a:rPr lang="en-US" dirty="0">
                <a:latin typeface="Arial" charset="0"/>
                <a:cs typeface="Arial" charset="0"/>
              </a:rPr>
              <a:t>-offspring has DNA that is different from both parents</a:t>
            </a:r>
          </a:p>
          <a:p>
            <a:r>
              <a:rPr lang="en-US" dirty="0">
                <a:latin typeface="Arial" charset="0"/>
                <a:cs typeface="Arial" charset="0"/>
              </a:rPr>
              <a:t>-deleterious alleles in population are often referred to as mutations</a:t>
            </a:r>
          </a:p>
        </p:txBody>
      </p:sp>
      <p:sp>
        <p:nvSpPr>
          <p:cNvPr id="5124" name="TextBox 3"/>
          <p:cNvSpPr txBox="1">
            <a:spLocks noChangeArrowheads="1"/>
          </p:cNvSpPr>
          <p:nvPr/>
        </p:nvSpPr>
        <p:spPr bwMode="auto">
          <a:xfrm>
            <a:off x="457200" y="5715000"/>
            <a:ext cx="8858250" cy="830263"/>
          </a:xfrm>
          <a:prstGeom prst="rect">
            <a:avLst/>
          </a:prstGeom>
          <a:noFill/>
          <a:ln w="9525">
            <a:noFill/>
            <a:miter lim="800000"/>
            <a:headEnd/>
            <a:tailEnd/>
          </a:ln>
        </p:spPr>
        <p:txBody>
          <a:bodyPr wrap="none">
            <a:spAutoFit/>
          </a:bodyPr>
          <a:lstStyle/>
          <a:p>
            <a:r>
              <a:rPr lang="en-US">
                <a:latin typeface="Arial" charset="0"/>
                <a:cs typeface="Arial" charset="0"/>
              </a:rPr>
              <a:t>Mutation = change in nucleotide, deletion, insertion, duplication,</a:t>
            </a:r>
          </a:p>
          <a:p>
            <a:r>
              <a:rPr lang="en-US">
                <a:latin typeface="Arial" charset="0"/>
                <a:cs typeface="Arial" charset="0"/>
              </a:rPr>
              <a:t>                     inversion….</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rrowheads="1"/>
          </p:cNvPicPr>
          <p:nvPr/>
        </p:nvPicPr>
        <p:blipFill>
          <a:blip r:embed="rId4" cstate="print"/>
          <a:srcRect/>
          <a:stretch>
            <a:fillRect/>
          </a:stretch>
        </p:blipFill>
        <p:spPr bwMode="auto">
          <a:xfrm>
            <a:off x="304800" y="76200"/>
            <a:ext cx="7772400" cy="6019800"/>
          </a:xfrm>
          <a:prstGeom prst="rect">
            <a:avLst/>
          </a:prstGeom>
          <a:noFill/>
          <a:ln w="9525">
            <a:noFill/>
            <a:miter lim="800000"/>
            <a:headEnd/>
            <a:tailEnd/>
          </a:ln>
        </p:spPr>
      </p:pic>
      <p:sp>
        <p:nvSpPr>
          <p:cNvPr id="29699" name="Text Box 5"/>
          <p:cNvSpPr txBox="1">
            <a:spLocks noChangeArrowheads="1"/>
          </p:cNvSpPr>
          <p:nvPr/>
        </p:nvSpPr>
        <p:spPr bwMode="auto">
          <a:xfrm>
            <a:off x="436563" y="3352800"/>
            <a:ext cx="2147887" cy="2225675"/>
          </a:xfrm>
          <a:prstGeom prst="rect">
            <a:avLst/>
          </a:prstGeom>
          <a:noFill/>
          <a:ln w="12700">
            <a:noFill/>
            <a:miter lim="800000"/>
            <a:headEnd type="none" w="sm" len="sm"/>
            <a:tailEnd type="none" w="sm" len="sm"/>
          </a:ln>
        </p:spPr>
        <p:txBody>
          <a:bodyPr wrap="none">
            <a:spAutoFit/>
          </a:bodyPr>
          <a:lstStyle/>
          <a:p>
            <a:r>
              <a:rPr lang="en-US" sz="2000" dirty="0">
                <a:latin typeface="Arial Black" pitchFamily="34" charset="0"/>
              </a:rPr>
              <a:t>inversions</a:t>
            </a:r>
          </a:p>
          <a:p>
            <a:r>
              <a:rPr lang="en-US" sz="2000" dirty="0">
                <a:latin typeface="Arial Black" pitchFamily="34" charset="0"/>
              </a:rPr>
              <a:t> can keep</a:t>
            </a:r>
          </a:p>
          <a:p>
            <a:r>
              <a:rPr lang="en-US" sz="2000" dirty="0">
                <a:latin typeface="Arial Black" pitchFamily="34" charset="0"/>
              </a:rPr>
              <a:t> gene</a:t>
            </a:r>
          </a:p>
          <a:p>
            <a:r>
              <a:rPr lang="en-US" sz="2000" dirty="0">
                <a:latin typeface="Arial Black" pitchFamily="34" charset="0"/>
              </a:rPr>
              <a:t> combinations</a:t>
            </a:r>
          </a:p>
          <a:p>
            <a:r>
              <a:rPr lang="en-US" sz="2000" dirty="0">
                <a:latin typeface="Arial Black" pitchFamily="34" charset="0"/>
              </a:rPr>
              <a:t> intact, </a:t>
            </a:r>
            <a:r>
              <a:rPr lang="en-US" sz="2000" dirty="0" err="1">
                <a:latin typeface="Arial Black" pitchFamily="34" charset="0"/>
              </a:rPr>
              <a:t>eg</a:t>
            </a:r>
            <a:r>
              <a:rPr lang="en-US" sz="2000" dirty="0">
                <a:latin typeface="Arial Black" pitchFamily="34" charset="0"/>
              </a:rPr>
              <a:t>.</a:t>
            </a:r>
          </a:p>
          <a:p>
            <a:endParaRPr lang="en-US" sz="2000" dirty="0">
              <a:latin typeface="Arial Black" pitchFamily="34" charset="0"/>
            </a:endParaRPr>
          </a:p>
          <a:p>
            <a:r>
              <a:rPr lang="en-US" sz="2000" dirty="0" smtClean="0">
                <a:latin typeface="Arial Black" pitchFamily="34" charset="0"/>
              </a:rPr>
              <a:t>A/</a:t>
            </a:r>
            <a:r>
              <a:rPr lang="en-US" sz="2000" dirty="0" err="1" smtClean="0">
                <a:latin typeface="Arial Black" pitchFamily="34" charset="0"/>
              </a:rPr>
              <a:t>abcdE</a:t>
            </a:r>
            <a:r>
              <a:rPr lang="en-US" sz="2000" dirty="0" smtClean="0">
                <a:latin typeface="Arial Black" pitchFamily="34" charset="0"/>
              </a:rPr>
              <a:t>/e</a:t>
            </a:r>
            <a:endParaRPr lang="en-US" sz="2000" dirty="0">
              <a:latin typeface="Arial Black" pitchFamily="34" charset="0"/>
            </a:endParaRPr>
          </a:p>
        </p:txBody>
      </p:sp>
      <p:sp>
        <p:nvSpPr>
          <p:cNvPr id="29700" name="Text Box 6"/>
          <p:cNvSpPr txBox="1">
            <a:spLocks noChangeArrowheads="1"/>
          </p:cNvSpPr>
          <p:nvPr/>
        </p:nvSpPr>
        <p:spPr bwMode="auto">
          <a:xfrm>
            <a:off x="517525" y="6289675"/>
            <a:ext cx="7667625" cy="461963"/>
          </a:xfrm>
          <a:prstGeom prst="rect">
            <a:avLst/>
          </a:prstGeom>
          <a:noFill/>
          <a:ln w="9525">
            <a:noFill/>
            <a:miter lim="800000"/>
            <a:headEnd/>
            <a:tailEnd/>
          </a:ln>
        </p:spPr>
        <p:txBody>
          <a:bodyPr wrap="none">
            <a:spAutoFit/>
          </a:bodyPr>
          <a:lstStyle/>
          <a:p>
            <a:r>
              <a:rPr lang="en-US">
                <a:latin typeface="Arial" charset="0"/>
                <a:cs typeface="Arial" charset="0"/>
              </a:rPr>
              <a:t>AND THE EVOLUTIONARY IMPORTANCE?????????</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05_F10"/>
          <p:cNvPicPr>
            <a:picLocks noChangeAspect="1" noChangeArrowheads="1"/>
          </p:cNvPicPr>
          <p:nvPr/>
        </p:nvPicPr>
        <p:blipFill>
          <a:blip r:embed="rId4" cstate="print"/>
          <a:srcRect/>
          <a:stretch>
            <a:fillRect/>
          </a:stretch>
        </p:blipFill>
        <p:spPr bwMode="auto">
          <a:xfrm>
            <a:off x="304800" y="1714500"/>
            <a:ext cx="8531225" cy="3440113"/>
          </a:xfrm>
          <a:prstGeom prst="rect">
            <a:avLst/>
          </a:prstGeom>
          <a:noFill/>
          <a:ln w="9525">
            <a:noFill/>
            <a:miter lim="800000"/>
            <a:headEnd/>
            <a:tailEnd/>
          </a:ln>
        </p:spPr>
      </p:pic>
      <p:sp>
        <p:nvSpPr>
          <p:cNvPr id="30723" name="Text Box 3"/>
          <p:cNvSpPr txBox="1">
            <a:spLocks noChangeArrowheads="1"/>
          </p:cNvSpPr>
          <p:nvPr/>
        </p:nvSpPr>
        <p:spPr bwMode="auto">
          <a:xfrm>
            <a:off x="441325" y="193675"/>
            <a:ext cx="7770813" cy="461963"/>
          </a:xfrm>
          <a:prstGeom prst="rect">
            <a:avLst/>
          </a:prstGeom>
          <a:noFill/>
          <a:ln w="9525">
            <a:noFill/>
            <a:miter lim="800000"/>
            <a:headEnd/>
            <a:tailEnd/>
          </a:ln>
        </p:spPr>
        <p:txBody>
          <a:bodyPr wrap="none">
            <a:spAutoFit/>
          </a:bodyPr>
          <a:lstStyle/>
          <a:p>
            <a:r>
              <a:rPr lang="en-US">
                <a:latin typeface="Arial" charset="0"/>
                <a:cs typeface="Arial" charset="0"/>
              </a:rPr>
              <a:t>Evidence that inversions are associated with adaptation</a:t>
            </a:r>
          </a:p>
        </p:txBody>
      </p:sp>
      <p:sp>
        <p:nvSpPr>
          <p:cNvPr id="30724" name="Text Box 4"/>
          <p:cNvSpPr txBox="1">
            <a:spLocks noChangeArrowheads="1"/>
          </p:cNvSpPr>
          <p:nvPr/>
        </p:nvSpPr>
        <p:spPr bwMode="auto">
          <a:xfrm>
            <a:off x="669925" y="5603875"/>
            <a:ext cx="7912100" cy="457200"/>
          </a:xfrm>
          <a:prstGeom prst="rect">
            <a:avLst/>
          </a:prstGeom>
          <a:noFill/>
          <a:ln w="9525">
            <a:noFill/>
            <a:miter lim="800000"/>
            <a:headEnd/>
            <a:tailEnd/>
          </a:ln>
        </p:spPr>
        <p:txBody>
          <a:bodyPr wrap="none">
            <a:spAutoFit/>
          </a:bodyPr>
          <a:lstStyle/>
          <a:p>
            <a:r>
              <a:rPr lang="en-US">
                <a:latin typeface="Arial" charset="0"/>
                <a:cs typeface="Arial" charset="0"/>
              </a:rPr>
              <a:t>ALSO LINKAGE DISEQUILIBRIUM WITHIN INVERSION</a:t>
            </a:r>
          </a:p>
        </p:txBody>
      </p:sp>
      <p:sp>
        <p:nvSpPr>
          <p:cNvPr id="30725" name="Rectangle 5"/>
          <p:cNvSpPr>
            <a:spLocks noChangeArrowheads="1"/>
          </p:cNvSpPr>
          <p:nvPr/>
        </p:nvSpPr>
        <p:spPr bwMode="auto">
          <a:xfrm>
            <a:off x="2362200" y="914400"/>
            <a:ext cx="3663950" cy="461963"/>
          </a:xfrm>
          <a:prstGeom prst="rect">
            <a:avLst/>
          </a:prstGeom>
          <a:noFill/>
          <a:ln w="9525">
            <a:noFill/>
            <a:miter lim="800000"/>
            <a:headEnd/>
            <a:tailEnd/>
          </a:ln>
        </p:spPr>
        <p:txBody>
          <a:bodyPr wrap="none">
            <a:spAutoFit/>
          </a:bodyPr>
          <a:lstStyle/>
          <a:p>
            <a:r>
              <a:rPr lang="en-US">
                <a:latin typeface="Arial" charset="0"/>
                <a:cs typeface="Arial" charset="0"/>
              </a:rPr>
              <a:t>in </a:t>
            </a:r>
            <a:r>
              <a:rPr lang="en-US" i="1">
                <a:latin typeface="Arial" charset="0"/>
                <a:cs typeface="Arial" charset="0"/>
              </a:rPr>
              <a:t>Drosophila subobscura</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srcRect/>
          <a:stretch>
            <a:fillRect/>
          </a:stretch>
        </p:blipFill>
        <p:spPr bwMode="auto">
          <a:xfrm>
            <a:off x="0" y="304800"/>
            <a:ext cx="6245225" cy="6281738"/>
          </a:xfrm>
          <a:prstGeom prst="rect">
            <a:avLst/>
          </a:prstGeom>
          <a:noFill/>
          <a:ln w="9525">
            <a:noFill/>
            <a:miter lim="800000"/>
            <a:headEnd/>
            <a:tailEnd/>
          </a:ln>
        </p:spPr>
      </p:pic>
      <p:sp>
        <p:nvSpPr>
          <p:cNvPr id="31747" name="Rectangle 2"/>
          <p:cNvSpPr>
            <a:spLocks noChangeArrowheads="1"/>
          </p:cNvSpPr>
          <p:nvPr/>
        </p:nvSpPr>
        <p:spPr bwMode="auto">
          <a:xfrm>
            <a:off x="4572000" y="5105400"/>
            <a:ext cx="4572000" cy="1477963"/>
          </a:xfrm>
          <a:prstGeom prst="rect">
            <a:avLst/>
          </a:prstGeom>
          <a:noFill/>
          <a:ln w="9525">
            <a:noFill/>
            <a:miter lim="800000"/>
            <a:headEnd/>
            <a:tailEnd/>
          </a:ln>
        </p:spPr>
        <p:txBody>
          <a:bodyPr>
            <a:spAutoFit/>
          </a:bodyPr>
          <a:lstStyle/>
          <a:p>
            <a:r>
              <a:rPr lang="en-US" sz="900"/>
              <a:t>Figure 1. Geographic distribution of the chromosomal inversion. (A) Map of western North America with the locations of populations ofcoastal perennials (blue), inland annuals (orange), and inland perennials (purple), as well as obligate self-fertilizing species M. nasutus (yellow). (B) Marker order of the AN and PE inversion arrangements along linkage group eight. Inland annuals and M. nasutus had the AN arrangement whilecoastal and inland perennials all had the PE arrangement.</a:t>
            </a:r>
          </a:p>
          <a:p>
            <a:endParaRPr lang="en-US" sz="900"/>
          </a:p>
          <a:p>
            <a:r>
              <a:rPr lang="en-US" sz="900"/>
              <a:t>doi:10.1371/journal.pbio.1000500.g001</a:t>
            </a:r>
          </a:p>
          <a:p>
            <a:r>
              <a:rPr lang="fr-FR" sz="900"/>
              <a:t>Adaptive Inversion Contributes to Isolation</a:t>
            </a:r>
          </a:p>
          <a:p>
            <a:r>
              <a:rPr lang="en-US" sz="900"/>
              <a:t>PLoS Biology | www.plosbiology.org 3 September 2010 | Volume 8 | Issue 9 | e1000500</a:t>
            </a:r>
          </a:p>
        </p:txBody>
      </p:sp>
      <p:pic>
        <p:nvPicPr>
          <p:cNvPr id="31748" name="Picture 2"/>
          <p:cNvPicPr>
            <a:picLocks noChangeAspect="1" noChangeArrowheads="1"/>
          </p:cNvPicPr>
          <p:nvPr/>
        </p:nvPicPr>
        <p:blipFill>
          <a:blip r:embed="rId4" cstate="print"/>
          <a:srcRect/>
          <a:stretch>
            <a:fillRect/>
          </a:stretch>
        </p:blipFill>
        <p:spPr bwMode="auto">
          <a:xfrm>
            <a:off x="6324600" y="762000"/>
            <a:ext cx="2776538" cy="1981200"/>
          </a:xfrm>
          <a:prstGeom prst="rect">
            <a:avLst/>
          </a:prstGeom>
          <a:noFill/>
          <a:ln w="9525">
            <a:noFill/>
            <a:miter lim="800000"/>
            <a:headEnd/>
            <a:tailEnd/>
          </a:ln>
        </p:spPr>
      </p:pic>
      <p:sp>
        <p:nvSpPr>
          <p:cNvPr id="31749" name="TextBox 5"/>
          <p:cNvSpPr txBox="1">
            <a:spLocks noChangeArrowheads="1"/>
          </p:cNvSpPr>
          <p:nvPr/>
        </p:nvSpPr>
        <p:spPr bwMode="auto">
          <a:xfrm>
            <a:off x="6400800" y="3124200"/>
            <a:ext cx="2344738" cy="461963"/>
          </a:xfrm>
          <a:prstGeom prst="rect">
            <a:avLst/>
          </a:prstGeom>
          <a:noFill/>
          <a:ln w="9525">
            <a:noFill/>
            <a:miter lim="800000"/>
            <a:headEnd/>
            <a:tailEnd/>
          </a:ln>
        </p:spPr>
        <p:txBody>
          <a:bodyPr wrap="none">
            <a:spAutoFit/>
          </a:bodyPr>
          <a:lstStyle/>
          <a:p>
            <a:r>
              <a:rPr lang="en-US" i="1"/>
              <a:t>Mimulus guttatus</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srcRect/>
          <a:stretch>
            <a:fillRect/>
          </a:stretch>
        </p:blipFill>
        <p:spPr bwMode="auto">
          <a:xfrm>
            <a:off x="381000" y="762000"/>
            <a:ext cx="4141788" cy="4191000"/>
          </a:xfrm>
          <a:prstGeom prst="rect">
            <a:avLst/>
          </a:prstGeom>
          <a:noFill/>
          <a:ln w="9525">
            <a:noFill/>
            <a:miter lim="800000"/>
            <a:headEnd/>
            <a:tailEnd/>
          </a:ln>
        </p:spPr>
      </p:pic>
      <p:sp>
        <p:nvSpPr>
          <p:cNvPr id="32771" name="Rectangle 2"/>
          <p:cNvSpPr>
            <a:spLocks noChangeArrowheads="1"/>
          </p:cNvSpPr>
          <p:nvPr/>
        </p:nvSpPr>
        <p:spPr bwMode="auto">
          <a:xfrm>
            <a:off x="152400" y="5029200"/>
            <a:ext cx="8610600" cy="1169988"/>
          </a:xfrm>
          <a:prstGeom prst="rect">
            <a:avLst/>
          </a:prstGeom>
          <a:noFill/>
          <a:ln w="9525">
            <a:noFill/>
            <a:miter lim="800000"/>
            <a:headEnd/>
            <a:tailEnd/>
          </a:ln>
        </p:spPr>
        <p:txBody>
          <a:bodyPr>
            <a:spAutoFit/>
          </a:bodyPr>
          <a:lstStyle/>
          <a:p>
            <a:r>
              <a:rPr lang="en-US" sz="1000"/>
              <a:t>Figure 2. Replicated effect of the inversion locus. (A) F2 progeny with parental ecotypic phenotypes, from a cross between the SWB (coastal</a:t>
            </a:r>
          </a:p>
          <a:p>
            <a:r>
              <a:rPr lang="en-US" sz="1000"/>
              <a:t>perennial) and LMC (inland annual) populations. (B–E) Effect of the inversion on flowering time in four independently derived F2 mapping</a:t>
            </a:r>
          </a:p>
          <a:p>
            <a:r>
              <a:rPr lang="en-US" sz="1000"/>
              <a:t>populations created through crosses between independent inland annual and coastal perennial populations. (F) Effects of the inversion on flowering</a:t>
            </a:r>
          </a:p>
          <a:p>
            <a:r>
              <a:rPr lang="en-US" sz="1000"/>
              <a:t>time in cross between inland annual and inland perennial populations. The mean flowering times (61 SE) of F2s that were homozygous for the AN</a:t>
            </a:r>
          </a:p>
          <a:p>
            <a:r>
              <a:rPr lang="en-US" sz="1000"/>
              <a:t>arrangement (AA), heterozygous (AB), and homozygous for the PE arrangement (BB) at Micro6046 are indicated. The percentage of F2 variance/</a:t>
            </a:r>
          </a:p>
          <a:p>
            <a:r>
              <a:rPr lang="en-US" sz="1000"/>
              <a:t>parental divergence explained by the inversion is presented above each bar graph. Note: y-axes do not originate at zero.</a:t>
            </a:r>
          </a:p>
          <a:p>
            <a:r>
              <a:rPr lang="en-US" sz="1000"/>
              <a:t>doi:10.1371/journal.pbio.1000500.g002</a:t>
            </a:r>
          </a:p>
        </p:txBody>
      </p:sp>
      <p:pic>
        <p:nvPicPr>
          <p:cNvPr id="32772" name="Picture 2"/>
          <p:cNvPicPr>
            <a:picLocks noChangeAspect="1" noChangeArrowheads="1"/>
          </p:cNvPicPr>
          <p:nvPr/>
        </p:nvPicPr>
        <p:blipFill>
          <a:blip r:embed="rId4" cstate="print"/>
          <a:srcRect/>
          <a:stretch>
            <a:fillRect/>
          </a:stretch>
        </p:blipFill>
        <p:spPr bwMode="auto">
          <a:xfrm>
            <a:off x="5257800" y="457200"/>
            <a:ext cx="3560763" cy="35814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05_F11"/>
          <p:cNvPicPr>
            <a:picLocks noChangeAspect="1" noChangeArrowheads="1"/>
          </p:cNvPicPr>
          <p:nvPr/>
        </p:nvPicPr>
        <p:blipFill>
          <a:blip r:embed="rId4" cstate="print"/>
          <a:srcRect/>
          <a:stretch>
            <a:fillRect/>
          </a:stretch>
        </p:blipFill>
        <p:spPr bwMode="auto">
          <a:xfrm>
            <a:off x="2971800" y="304800"/>
            <a:ext cx="3440113" cy="5410200"/>
          </a:xfrm>
          <a:prstGeom prst="rect">
            <a:avLst/>
          </a:prstGeom>
          <a:noFill/>
          <a:ln w="9525">
            <a:noFill/>
            <a:miter lim="800000"/>
            <a:headEnd/>
            <a:tailEnd/>
          </a:ln>
        </p:spPr>
      </p:pic>
      <p:sp>
        <p:nvSpPr>
          <p:cNvPr id="33795" name="Text Box 3"/>
          <p:cNvSpPr txBox="1">
            <a:spLocks noChangeArrowheads="1"/>
          </p:cNvSpPr>
          <p:nvPr/>
        </p:nvSpPr>
        <p:spPr bwMode="auto">
          <a:xfrm>
            <a:off x="441325" y="346075"/>
            <a:ext cx="2547938" cy="3046413"/>
          </a:xfrm>
          <a:prstGeom prst="rect">
            <a:avLst/>
          </a:prstGeom>
          <a:noFill/>
          <a:ln w="9525">
            <a:noFill/>
            <a:miter lim="800000"/>
            <a:headEnd/>
            <a:tailEnd/>
          </a:ln>
        </p:spPr>
        <p:txBody>
          <a:bodyPr wrap="none">
            <a:spAutoFit/>
          </a:bodyPr>
          <a:lstStyle/>
          <a:p>
            <a:r>
              <a:rPr lang="en-US">
                <a:latin typeface="Arial" charset="0"/>
                <a:cs typeface="Arial" charset="0"/>
              </a:rPr>
              <a:t>VI. Polyploidy</a:t>
            </a:r>
          </a:p>
          <a:p>
            <a:endParaRPr lang="en-US">
              <a:latin typeface="Arial" charset="0"/>
              <a:cs typeface="Arial" charset="0"/>
            </a:endParaRPr>
          </a:p>
          <a:p>
            <a:r>
              <a:rPr lang="en-US">
                <a:latin typeface="Arial" charset="0"/>
                <a:cs typeface="Arial" charset="0"/>
              </a:rPr>
              <a:t>duplication of</a:t>
            </a:r>
          </a:p>
          <a:p>
            <a:r>
              <a:rPr lang="en-US">
                <a:latin typeface="Arial" charset="0"/>
                <a:cs typeface="Arial" charset="0"/>
              </a:rPr>
              <a:t>the basic number</a:t>
            </a:r>
          </a:p>
          <a:p>
            <a:r>
              <a:rPr lang="en-US">
                <a:latin typeface="Arial" charset="0"/>
                <a:cs typeface="Arial" charset="0"/>
              </a:rPr>
              <a:t>of chromosomes,</a:t>
            </a:r>
          </a:p>
          <a:p>
            <a:endParaRPr lang="en-US">
              <a:latin typeface="Arial" charset="0"/>
              <a:cs typeface="Arial" charset="0"/>
            </a:endParaRPr>
          </a:p>
          <a:p>
            <a:r>
              <a:rPr lang="en-US">
                <a:latin typeface="Arial" charset="0"/>
                <a:cs typeface="Arial" charset="0"/>
              </a:rPr>
              <a:t>e.g.: 2n to 3 n to </a:t>
            </a:r>
          </a:p>
          <a:p>
            <a:r>
              <a:rPr lang="en-US">
                <a:latin typeface="Arial" charset="0"/>
                <a:cs typeface="Arial" charset="0"/>
              </a:rPr>
              <a:t>         4n etc., </a:t>
            </a:r>
          </a:p>
        </p:txBody>
      </p:sp>
      <p:sp>
        <p:nvSpPr>
          <p:cNvPr id="33796" name="Text Box 4"/>
          <p:cNvSpPr txBox="1">
            <a:spLocks noChangeArrowheads="1"/>
          </p:cNvSpPr>
          <p:nvPr/>
        </p:nvSpPr>
        <p:spPr bwMode="auto">
          <a:xfrm>
            <a:off x="990600" y="4537075"/>
            <a:ext cx="8216900" cy="2678113"/>
          </a:xfrm>
          <a:prstGeom prst="rect">
            <a:avLst/>
          </a:prstGeom>
          <a:noFill/>
          <a:ln w="9525">
            <a:noFill/>
            <a:miter lim="800000"/>
            <a:headEnd/>
            <a:tailEnd/>
          </a:ln>
        </p:spPr>
        <p:txBody>
          <a:bodyPr>
            <a:spAutoFit/>
          </a:bodyPr>
          <a:lstStyle/>
          <a:p>
            <a:r>
              <a:rPr lang="en-US">
                <a:latin typeface="Arial" charset="0"/>
                <a:cs typeface="Arial" charset="0"/>
              </a:rPr>
              <a:t>						Results in instant</a:t>
            </a:r>
          </a:p>
          <a:p>
            <a:r>
              <a:rPr lang="en-US">
                <a:latin typeface="Arial" charset="0"/>
                <a:cs typeface="Arial" charset="0"/>
              </a:rPr>
              <a:t>						 speciation</a:t>
            </a:r>
          </a:p>
          <a:p>
            <a:endParaRPr lang="en-US">
              <a:latin typeface="Arial" charset="0"/>
              <a:cs typeface="Arial" charset="0"/>
            </a:endParaRPr>
          </a:p>
          <a:p>
            <a:r>
              <a:rPr lang="en-US">
                <a:latin typeface="Arial" charset="0"/>
                <a:cs typeface="Arial" charset="0"/>
              </a:rPr>
              <a:t>						Common, in plants 						Why?</a:t>
            </a:r>
          </a:p>
          <a:p>
            <a:r>
              <a:rPr lang="en-US">
                <a:latin typeface="Arial" charset="0"/>
                <a:cs typeface="Arial" charset="0"/>
              </a:rPr>
              <a:t>Answ: meiosis exposed, sex chromo. rare, selfing frequent.</a:t>
            </a:r>
          </a:p>
          <a:p>
            <a:endParaRPr lang="en-US">
              <a:latin typeface="Arial" charset="0"/>
              <a:cs typeface="Arial" charset="0"/>
            </a:endParaRP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05_T02"/>
          <p:cNvPicPr>
            <a:picLocks noChangeAspect="1" noChangeArrowheads="1"/>
          </p:cNvPicPr>
          <p:nvPr/>
        </p:nvPicPr>
        <p:blipFill>
          <a:blip r:embed="rId4" cstate="print"/>
          <a:srcRect/>
          <a:stretch>
            <a:fillRect/>
          </a:stretch>
        </p:blipFill>
        <p:spPr bwMode="auto">
          <a:xfrm>
            <a:off x="723900" y="228600"/>
            <a:ext cx="7705725" cy="6399213"/>
          </a:xfrm>
          <a:prstGeom prst="rect">
            <a:avLst/>
          </a:prstGeom>
          <a:noFill/>
          <a:ln w="9525">
            <a:noFill/>
            <a:miter lim="800000"/>
            <a:headEnd/>
            <a:tailEnd/>
          </a:ln>
        </p:spPr>
      </p:pic>
      <p:sp>
        <p:nvSpPr>
          <p:cNvPr id="34819" name="Text Box 3"/>
          <p:cNvSpPr txBox="1">
            <a:spLocks noChangeArrowheads="1"/>
          </p:cNvSpPr>
          <p:nvPr/>
        </p:nvSpPr>
        <p:spPr bwMode="auto">
          <a:xfrm>
            <a:off x="2651125" y="6289675"/>
            <a:ext cx="6669088" cy="430213"/>
          </a:xfrm>
          <a:prstGeom prst="rect">
            <a:avLst/>
          </a:prstGeom>
          <a:noFill/>
          <a:ln w="9525">
            <a:noFill/>
            <a:miter lim="800000"/>
            <a:headEnd/>
            <a:tailEnd/>
          </a:ln>
        </p:spPr>
        <p:txBody>
          <a:bodyPr wrap="none">
            <a:spAutoFit/>
          </a:bodyPr>
          <a:lstStyle/>
          <a:p>
            <a:r>
              <a:rPr lang="en-US" sz="2200">
                <a:latin typeface="Arial" charset="0"/>
                <a:cs typeface="Arial" charset="0"/>
              </a:rPr>
              <a:t>And others: Translocation, transposable elements…</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3"/>
          <p:cNvSpPr>
            <a:spLocks noGrp="1" noChangeArrowheads="1"/>
          </p:cNvSpPr>
          <p:nvPr>
            <p:ph type="ctrTitle"/>
          </p:nvPr>
        </p:nvSpPr>
        <p:spPr bwMode="auto">
          <a:xfrm>
            <a:off x="152400" y="0"/>
            <a:ext cx="8991600" cy="457200"/>
          </a:xfrm>
          <a:noFill/>
          <a:ln w="3175">
            <a:miter lim="800000"/>
            <a:headEnd/>
            <a:tailEnd/>
          </a:ln>
        </p:spPr>
        <p:txBody>
          <a:bodyPr vert="horz" wrap="square" lIns="91440" tIns="45720" rIns="91440" bIns="45720" numCol="1" anchor="t" anchorCtr="0" compatLnSpc="1">
            <a:prstTxWarp prst="textNoShape">
              <a:avLst/>
            </a:prstTxWarp>
          </a:bodyPr>
          <a:lstStyle/>
          <a:p>
            <a:pPr algn="l" eaLnBrk="1" hangingPunct="1"/>
            <a:r>
              <a:rPr lang="en-US" sz="2400" b="1" dirty="0" smtClean="0">
                <a:latin typeface="Arial" charset="0"/>
              </a:rPr>
              <a:t>Gene Duplication and Adaptation:</a:t>
            </a:r>
            <a:br>
              <a:rPr lang="en-US" sz="2400" b="1" dirty="0" smtClean="0">
                <a:latin typeface="Arial" charset="0"/>
              </a:rPr>
            </a:br>
            <a:r>
              <a:rPr lang="en-US" sz="2400" b="1" dirty="0" smtClean="0">
                <a:latin typeface="Arial" charset="0"/>
              </a:rPr>
              <a:t>Variation, Survivorship in a common garden </a:t>
            </a:r>
            <a:r>
              <a:rPr lang="en-US" sz="2400" b="1" smtClean="0">
                <a:latin typeface="Arial" charset="0"/>
              </a:rPr>
              <a:t>in </a:t>
            </a:r>
            <a:r>
              <a:rPr lang="en-US" sz="2400" b="1" smtClean="0">
                <a:latin typeface="Arial" charset="0"/>
              </a:rPr>
              <a:t>dunes </a:t>
            </a:r>
            <a:r>
              <a:rPr lang="en-US" sz="2400" b="1" dirty="0" smtClean="0">
                <a:latin typeface="Arial" charset="0"/>
              </a:rPr>
              <a:t>and flowering time distributions of yarrow with different </a:t>
            </a:r>
            <a:r>
              <a:rPr lang="en-US" sz="2400" b="1" dirty="0" err="1" smtClean="0">
                <a:latin typeface="Arial" charset="0"/>
              </a:rPr>
              <a:t>ploidy</a:t>
            </a:r>
            <a:endParaRPr lang="en-US" sz="2400" b="1" dirty="0" smtClean="0">
              <a:latin typeface="Arial" charset="0"/>
            </a:endParaRPr>
          </a:p>
        </p:txBody>
      </p:sp>
      <p:pic>
        <p:nvPicPr>
          <p:cNvPr id="125955" name="Picture 57" descr="Figure_06_00_L"/>
          <p:cNvPicPr>
            <a:picLocks noChangeAspect="1" noChangeArrowheads="1"/>
          </p:cNvPicPr>
          <p:nvPr/>
        </p:nvPicPr>
        <p:blipFill>
          <a:blip r:embed="rId3" cstate="print"/>
          <a:srcRect/>
          <a:stretch>
            <a:fillRect/>
          </a:stretch>
        </p:blipFill>
        <p:spPr bwMode="auto">
          <a:xfrm>
            <a:off x="2971800" y="1077504"/>
            <a:ext cx="2209799" cy="5628096"/>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sz="4000" smtClean="0">
                <a:latin typeface="Arial" charset="0"/>
                <a:cs typeface="Arial" charset="0"/>
              </a:rPr>
              <a:t>VII. Much variation in populations</a:t>
            </a:r>
          </a:p>
        </p:txBody>
      </p:sp>
      <p:sp>
        <p:nvSpPr>
          <p:cNvPr id="35843" name="Rectangle 3"/>
          <p:cNvSpPr>
            <a:spLocks noGrp="1" noChangeArrowheads="1"/>
          </p:cNvSpPr>
          <p:nvPr>
            <p:ph type="body" idx="1"/>
          </p:nvPr>
        </p:nvSpPr>
        <p:spPr/>
        <p:txBody>
          <a:bodyPr/>
          <a:lstStyle/>
          <a:p>
            <a:pPr eaLnBrk="1" hangingPunct="1"/>
            <a:r>
              <a:rPr lang="en-US" smtClean="0">
                <a:latin typeface="Arial" charset="0"/>
                <a:cs typeface="Arial" charset="0"/>
              </a:rPr>
              <a:t>Heterozygosity: average frequency of heterozygotes across loci</a:t>
            </a:r>
          </a:p>
          <a:p>
            <a:pPr eaLnBrk="1" hangingPunct="1"/>
            <a:endParaRPr lang="en-US" smtClean="0">
              <a:latin typeface="Arial" charset="0"/>
              <a:cs typeface="Arial" charset="0"/>
            </a:endParaRPr>
          </a:p>
          <a:p>
            <a:pPr eaLnBrk="1" hangingPunct="1"/>
            <a:r>
              <a:rPr lang="en-US" smtClean="0">
                <a:latin typeface="Arial" charset="0"/>
                <a:cs typeface="Arial" charset="0"/>
              </a:rPr>
              <a:t>Proportion of loci polymorphic</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05_F13"/>
          <p:cNvPicPr>
            <a:picLocks noChangeAspect="1" noChangeArrowheads="1"/>
          </p:cNvPicPr>
          <p:nvPr/>
        </p:nvPicPr>
        <p:blipFill>
          <a:blip r:embed="rId4" cstate="print"/>
          <a:srcRect/>
          <a:stretch>
            <a:fillRect/>
          </a:stretch>
        </p:blipFill>
        <p:spPr bwMode="auto">
          <a:xfrm>
            <a:off x="1295400" y="838200"/>
            <a:ext cx="3821113" cy="6019800"/>
          </a:xfrm>
          <a:prstGeom prst="rect">
            <a:avLst/>
          </a:prstGeom>
          <a:noFill/>
          <a:ln w="9525">
            <a:noFill/>
            <a:miter lim="800000"/>
            <a:headEnd/>
            <a:tailEnd/>
          </a:ln>
        </p:spPr>
      </p:pic>
      <p:sp>
        <p:nvSpPr>
          <p:cNvPr id="36867" name="Text Box 3"/>
          <p:cNvSpPr txBox="1">
            <a:spLocks noChangeArrowheads="1"/>
          </p:cNvSpPr>
          <p:nvPr/>
        </p:nvSpPr>
        <p:spPr bwMode="auto">
          <a:xfrm>
            <a:off x="3946525" y="1371600"/>
            <a:ext cx="1365250" cy="369888"/>
          </a:xfrm>
          <a:prstGeom prst="rect">
            <a:avLst/>
          </a:prstGeom>
          <a:noFill/>
          <a:ln w="9525">
            <a:noFill/>
            <a:miter lim="800000"/>
            <a:headEnd/>
            <a:tailEnd/>
          </a:ln>
        </p:spPr>
        <p:txBody>
          <a:bodyPr wrap="none">
            <a:spAutoFit/>
          </a:bodyPr>
          <a:lstStyle/>
          <a:p>
            <a:r>
              <a:rPr lang="en-US" sz="1800">
                <a:latin typeface="Arial" charset="0"/>
                <a:cs typeface="Arial" charset="0"/>
              </a:rPr>
              <a:t>Vertebrates</a:t>
            </a:r>
          </a:p>
        </p:txBody>
      </p:sp>
      <p:sp>
        <p:nvSpPr>
          <p:cNvPr id="36868" name="Rectangle 4"/>
          <p:cNvSpPr>
            <a:spLocks noChangeArrowheads="1"/>
          </p:cNvSpPr>
          <p:nvPr/>
        </p:nvSpPr>
        <p:spPr bwMode="auto">
          <a:xfrm>
            <a:off x="-68263" y="7938"/>
            <a:ext cx="8350251" cy="830262"/>
          </a:xfrm>
          <a:prstGeom prst="rect">
            <a:avLst/>
          </a:prstGeom>
          <a:noFill/>
          <a:ln w="9525">
            <a:noFill/>
            <a:miter lim="800000"/>
            <a:headEnd/>
            <a:tailEnd/>
          </a:ln>
        </p:spPr>
        <p:txBody>
          <a:bodyPr wrap="none">
            <a:spAutoFit/>
          </a:bodyPr>
          <a:lstStyle/>
          <a:p>
            <a:r>
              <a:rPr lang="en-US">
                <a:latin typeface="Arial" charset="0"/>
                <a:cs typeface="Arial" charset="0"/>
              </a:rPr>
              <a:t>The distribution of enzyme heterozygosities among species </a:t>
            </a:r>
          </a:p>
          <a:p>
            <a:r>
              <a:rPr lang="en-US">
                <a:latin typeface="Arial" charset="0"/>
                <a:cs typeface="Arial" charset="0"/>
              </a:rPr>
              <a:t>of animals and plants</a:t>
            </a:r>
          </a:p>
        </p:txBody>
      </p:sp>
      <p:sp>
        <p:nvSpPr>
          <p:cNvPr id="36869" name="TextBox 4"/>
          <p:cNvSpPr txBox="1">
            <a:spLocks noChangeArrowheads="1"/>
          </p:cNvSpPr>
          <p:nvPr/>
        </p:nvSpPr>
        <p:spPr bwMode="auto">
          <a:xfrm>
            <a:off x="5181600" y="2667000"/>
            <a:ext cx="3962400" cy="1570038"/>
          </a:xfrm>
          <a:prstGeom prst="rect">
            <a:avLst/>
          </a:prstGeom>
          <a:noFill/>
          <a:ln w="9525">
            <a:noFill/>
            <a:miter lim="800000"/>
            <a:headEnd/>
            <a:tailEnd/>
          </a:ln>
        </p:spPr>
        <p:txBody>
          <a:bodyPr>
            <a:spAutoFit/>
          </a:bodyPr>
          <a:lstStyle/>
          <a:p>
            <a:r>
              <a:rPr lang="en-US">
                <a:latin typeface="Arial" charset="0"/>
                <a:cs typeface="Arial" charset="0"/>
              </a:rPr>
              <a:t>Fraction of loci that are heterozygous in the genotype of the average individual</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05_F14"/>
          <p:cNvPicPr>
            <a:picLocks noChangeAspect="1" noChangeArrowheads="1"/>
          </p:cNvPicPr>
          <p:nvPr/>
        </p:nvPicPr>
        <p:blipFill>
          <a:blip r:embed="rId4" cstate="print"/>
          <a:srcRect/>
          <a:stretch>
            <a:fillRect/>
          </a:stretch>
        </p:blipFill>
        <p:spPr bwMode="auto">
          <a:xfrm>
            <a:off x="304800" y="1282700"/>
            <a:ext cx="8531225" cy="4297363"/>
          </a:xfrm>
          <a:prstGeom prst="rect">
            <a:avLst/>
          </a:prstGeom>
          <a:noFill/>
          <a:ln w="9525">
            <a:noFill/>
            <a:miter lim="800000"/>
            <a:headEnd/>
            <a:tailEnd/>
          </a:ln>
        </p:spPr>
      </p:pic>
      <p:sp>
        <p:nvSpPr>
          <p:cNvPr id="37891" name="Rectangle 4"/>
          <p:cNvSpPr>
            <a:spLocks noChangeArrowheads="1"/>
          </p:cNvSpPr>
          <p:nvPr/>
        </p:nvSpPr>
        <p:spPr bwMode="auto">
          <a:xfrm>
            <a:off x="0" y="0"/>
            <a:ext cx="9409113" cy="941388"/>
          </a:xfrm>
          <a:prstGeom prst="rect">
            <a:avLst/>
          </a:prstGeom>
          <a:noFill/>
          <a:ln w="9525">
            <a:noFill/>
            <a:miter lim="800000"/>
            <a:headEnd/>
            <a:tailEnd/>
          </a:ln>
        </p:spPr>
        <p:txBody>
          <a:bodyPr wrap="none">
            <a:spAutoFit/>
          </a:bodyPr>
          <a:lstStyle/>
          <a:p>
            <a:pPr eaLnBrk="1" hangingPunct="1">
              <a:spcBef>
                <a:spcPct val="30000"/>
              </a:spcBef>
            </a:pPr>
            <a:r>
              <a:rPr lang="en-US">
                <a:latin typeface="Arial" charset="0"/>
                <a:cs typeface="Arial" charset="0"/>
              </a:rPr>
              <a:t>Sequencing studies have revealed enormous genetic diversity at </a:t>
            </a:r>
          </a:p>
          <a:p>
            <a:pPr eaLnBrk="1" hangingPunct="1">
              <a:spcBef>
                <a:spcPct val="30000"/>
              </a:spcBef>
            </a:pPr>
            <a:r>
              <a:rPr lang="en-US">
                <a:latin typeface="Arial" charset="0"/>
                <a:cs typeface="Arial" charset="0"/>
              </a:rPr>
              <a:t>the cystic fibrosis locus in humans. </a:t>
            </a:r>
          </a:p>
        </p:txBody>
      </p:sp>
      <p:sp>
        <p:nvSpPr>
          <p:cNvPr id="37892" name="TextBox 3"/>
          <p:cNvSpPr txBox="1">
            <a:spLocks noChangeArrowheads="1"/>
          </p:cNvSpPr>
          <p:nvPr/>
        </p:nvSpPr>
        <p:spPr bwMode="auto">
          <a:xfrm>
            <a:off x="0" y="5943600"/>
            <a:ext cx="9139238" cy="446088"/>
          </a:xfrm>
          <a:prstGeom prst="rect">
            <a:avLst/>
          </a:prstGeom>
          <a:noFill/>
          <a:ln w="9525">
            <a:noFill/>
            <a:miter lim="800000"/>
            <a:headEnd/>
            <a:tailEnd/>
          </a:ln>
        </p:spPr>
        <p:txBody>
          <a:bodyPr wrap="none">
            <a:spAutoFit/>
          </a:bodyPr>
          <a:lstStyle/>
          <a:p>
            <a:r>
              <a:rPr lang="en-US" sz="2300" b="1">
                <a:latin typeface="Arial" charset="0"/>
                <a:cs typeface="Arial" charset="0"/>
              </a:rPr>
              <a:t>Loss of function mutations found in humans with cystic fibrosis</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05_F01cd"/>
          <p:cNvPicPr>
            <a:picLocks noChangeAspect="1" noChangeArrowheads="1"/>
          </p:cNvPicPr>
          <p:nvPr/>
        </p:nvPicPr>
        <p:blipFill>
          <a:blip r:embed="rId4" cstate="print"/>
          <a:srcRect/>
          <a:stretch>
            <a:fillRect/>
          </a:stretch>
        </p:blipFill>
        <p:spPr bwMode="auto">
          <a:xfrm>
            <a:off x="1168400" y="228600"/>
            <a:ext cx="6824663" cy="6399213"/>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ctrTitle"/>
          </p:nvPr>
        </p:nvSpPr>
        <p:spPr bwMode="auto">
          <a:xfrm>
            <a:off x="152400" y="0"/>
            <a:ext cx="1981200" cy="304800"/>
          </a:xfrm>
          <a:noFill/>
          <a:ln w="3175">
            <a:miter lim="800000"/>
            <a:headEnd/>
            <a:tailEnd/>
          </a:ln>
        </p:spPr>
        <p:txBody>
          <a:bodyPr vert="horz" wrap="square" lIns="91440" tIns="45720" rIns="91440" bIns="45720" numCol="1" anchor="t" anchorCtr="0" compatLnSpc="1">
            <a:prstTxWarp prst="textNoShape">
              <a:avLst/>
            </a:prstTxWarp>
          </a:bodyPr>
          <a:lstStyle/>
          <a:p>
            <a:pPr algn="l" eaLnBrk="1" hangingPunct="1"/>
            <a:r>
              <a:rPr lang="en-US" sz="1200" smtClean="0">
                <a:latin typeface="Arial" charset="0"/>
              </a:rPr>
              <a:t>Figure 5-7</a:t>
            </a:r>
          </a:p>
        </p:txBody>
      </p:sp>
      <p:pic>
        <p:nvPicPr>
          <p:cNvPr id="25603" name="Picture 57" descr="Figure_06_00_L"/>
          <p:cNvPicPr>
            <a:picLocks noChangeAspect="1" noChangeArrowheads="1"/>
          </p:cNvPicPr>
          <p:nvPr/>
        </p:nvPicPr>
        <p:blipFill>
          <a:blip r:embed="rId3" cstate="print"/>
          <a:srcRect/>
          <a:stretch>
            <a:fillRect/>
          </a:stretch>
        </p:blipFill>
        <p:spPr bwMode="auto">
          <a:xfrm>
            <a:off x="762000" y="2286000"/>
            <a:ext cx="7724775" cy="3106737"/>
          </a:xfrm>
          <a:prstGeom prst="rect">
            <a:avLst/>
          </a:prstGeom>
          <a:noFill/>
          <a:ln w="9525">
            <a:noFill/>
            <a:miter lim="800000"/>
            <a:headEnd/>
            <a:tailEnd/>
          </a:ln>
        </p:spPr>
      </p:pic>
      <p:sp>
        <p:nvSpPr>
          <p:cNvPr id="4" name="TextBox 3"/>
          <p:cNvSpPr txBox="1"/>
          <p:nvPr/>
        </p:nvSpPr>
        <p:spPr>
          <a:xfrm>
            <a:off x="132430" y="762000"/>
            <a:ext cx="8706614" cy="1015663"/>
          </a:xfrm>
          <a:prstGeom prst="rect">
            <a:avLst/>
          </a:prstGeom>
          <a:noFill/>
        </p:spPr>
        <p:txBody>
          <a:bodyPr wrap="none" rtlCol="0">
            <a:spAutoFit/>
          </a:bodyPr>
          <a:lstStyle/>
          <a:p>
            <a:r>
              <a:rPr lang="en-US" sz="2000" b="1" dirty="0" smtClean="0">
                <a:latin typeface="Arial" pitchFamily="34" charset="0"/>
                <a:cs typeface="Arial" pitchFamily="34" charset="0"/>
              </a:rPr>
              <a:t>Offspring of two </a:t>
            </a:r>
            <a:r>
              <a:rPr lang="en-US" sz="2000" b="1" dirty="0" err="1" smtClean="0">
                <a:latin typeface="Arial" pitchFamily="34" charset="0"/>
                <a:cs typeface="Arial" pitchFamily="34" charset="0"/>
              </a:rPr>
              <a:t>Heterozygotes</a:t>
            </a:r>
            <a:r>
              <a:rPr lang="en-US" sz="2000" b="1" dirty="0" smtClean="0">
                <a:latin typeface="Arial" pitchFamily="34" charset="0"/>
                <a:cs typeface="Arial" pitchFamily="34" charset="0"/>
              </a:rPr>
              <a:t> for TAS2R38, PAV and AVI alleles</a:t>
            </a:r>
          </a:p>
          <a:p>
            <a:endParaRPr lang="en-US" sz="2000" b="1" dirty="0">
              <a:latin typeface="Arial" pitchFamily="34" charset="0"/>
              <a:cs typeface="Arial" pitchFamily="34" charset="0"/>
            </a:endParaRPr>
          </a:p>
          <a:p>
            <a:r>
              <a:rPr lang="en-US" sz="2000" b="1" dirty="0" smtClean="0">
                <a:latin typeface="Arial" pitchFamily="34" charset="0"/>
                <a:cs typeface="Arial" pitchFamily="34" charset="0"/>
              </a:rPr>
              <a:t>*AVI/AVI individuals cannot taste bitter taste of </a:t>
            </a:r>
            <a:r>
              <a:rPr lang="en-US" sz="2000" b="1" dirty="0" err="1" smtClean="0">
                <a:latin typeface="Arial" pitchFamily="34" charset="0"/>
                <a:cs typeface="Arial" pitchFamily="34" charset="0"/>
              </a:rPr>
              <a:t>broccolli</a:t>
            </a:r>
            <a:r>
              <a:rPr lang="en-US" sz="2000" b="1" dirty="0" smtClean="0">
                <a:latin typeface="Arial" pitchFamily="34" charset="0"/>
                <a:cs typeface="Arial" pitchFamily="34" charset="0"/>
              </a:rPr>
              <a:t> = vegetarians</a:t>
            </a:r>
            <a:endParaRPr lang="en-US" sz="2000" b="1" dirty="0">
              <a:latin typeface="Arial" pitchFamily="34" charset="0"/>
              <a:cs typeface="Arial" pitchFamily="34" charset="0"/>
            </a:endParaRPr>
          </a:p>
        </p:txBody>
      </p:sp>
      <p:sp>
        <p:nvSpPr>
          <p:cNvPr id="5" name="Rectangle 4"/>
          <p:cNvSpPr/>
          <p:nvPr/>
        </p:nvSpPr>
        <p:spPr>
          <a:xfrm>
            <a:off x="381000" y="5867400"/>
            <a:ext cx="9144000" cy="369332"/>
          </a:xfrm>
          <a:prstGeom prst="rect">
            <a:avLst/>
          </a:prstGeom>
        </p:spPr>
        <p:txBody>
          <a:bodyPr wrap="square">
            <a:spAutoFit/>
          </a:bodyPr>
          <a:lstStyle/>
          <a:p>
            <a:r>
              <a:rPr lang="en-US" sz="1800" dirty="0" smtClean="0">
                <a:latin typeface="Arial" pitchFamily="34" charset="0"/>
                <a:cs typeface="Arial" pitchFamily="34" charset="0"/>
                <a:hlinkClick r:id="rId4"/>
              </a:rPr>
              <a:t>http://www.nature.com/nature/journal/v486/n7403_supp/full/486S16a.html</a:t>
            </a:r>
            <a:endParaRPr lang="en-US" sz="1800" dirty="0">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05_F12"/>
          <p:cNvPicPr>
            <a:picLocks noChangeAspect="1" noChangeArrowheads="1"/>
          </p:cNvPicPr>
          <p:nvPr/>
        </p:nvPicPr>
        <p:blipFill>
          <a:blip r:embed="rId4" cstate="print"/>
          <a:srcRect/>
          <a:stretch>
            <a:fillRect/>
          </a:stretch>
        </p:blipFill>
        <p:spPr bwMode="auto">
          <a:xfrm>
            <a:off x="2895600" y="1447800"/>
            <a:ext cx="3683000" cy="3919538"/>
          </a:xfrm>
          <a:prstGeom prst="rect">
            <a:avLst/>
          </a:prstGeom>
          <a:noFill/>
          <a:ln w="9525">
            <a:noFill/>
            <a:miter lim="800000"/>
            <a:headEnd/>
            <a:tailEnd/>
          </a:ln>
        </p:spPr>
      </p:pic>
      <p:sp>
        <p:nvSpPr>
          <p:cNvPr id="38915" name="Text Box 3"/>
          <p:cNvSpPr txBox="1">
            <a:spLocks noChangeArrowheads="1"/>
          </p:cNvSpPr>
          <p:nvPr/>
        </p:nvSpPr>
        <p:spPr bwMode="auto">
          <a:xfrm>
            <a:off x="441325" y="685800"/>
            <a:ext cx="3917950" cy="461963"/>
          </a:xfrm>
          <a:prstGeom prst="rect">
            <a:avLst/>
          </a:prstGeom>
          <a:noFill/>
          <a:ln w="9525">
            <a:noFill/>
            <a:miter lim="800000"/>
            <a:headEnd/>
            <a:tailEnd/>
          </a:ln>
        </p:spPr>
        <p:txBody>
          <a:bodyPr wrap="none">
            <a:spAutoFit/>
          </a:bodyPr>
          <a:lstStyle/>
          <a:p>
            <a:r>
              <a:rPr lang="en-US">
                <a:latin typeface="Arial" charset="0"/>
                <a:cs typeface="Arial" charset="0"/>
              </a:rPr>
              <a:t>Calculating Heterozygosity:</a:t>
            </a:r>
          </a:p>
        </p:txBody>
      </p:sp>
      <p:sp>
        <p:nvSpPr>
          <p:cNvPr id="38916" name="Rectangle 4"/>
          <p:cNvSpPr>
            <a:spLocks noChangeArrowheads="1"/>
          </p:cNvSpPr>
          <p:nvPr/>
        </p:nvSpPr>
        <p:spPr bwMode="auto">
          <a:xfrm>
            <a:off x="0" y="0"/>
            <a:ext cx="7942263" cy="461963"/>
          </a:xfrm>
          <a:prstGeom prst="rect">
            <a:avLst/>
          </a:prstGeom>
          <a:noFill/>
          <a:ln w="9525">
            <a:noFill/>
            <a:miter lim="800000"/>
            <a:headEnd/>
            <a:tailEnd/>
          </a:ln>
        </p:spPr>
        <p:txBody>
          <a:bodyPr wrap="none">
            <a:spAutoFit/>
          </a:bodyPr>
          <a:lstStyle/>
          <a:p>
            <a:pPr eaLnBrk="1" hangingPunct="1">
              <a:spcBef>
                <a:spcPct val="30000"/>
              </a:spcBef>
            </a:pPr>
            <a:r>
              <a:rPr lang="en-US">
                <a:latin typeface="Arial" charset="0"/>
                <a:cs typeface="Arial" charset="0"/>
              </a:rPr>
              <a:t>Determining </a:t>
            </a:r>
            <a:r>
              <a:rPr lang="en-US" i="1">
                <a:latin typeface="Arial" charset="0"/>
                <a:cs typeface="Arial" charset="0"/>
              </a:rPr>
              <a:t>CCR5</a:t>
            </a:r>
            <a:r>
              <a:rPr lang="en-US">
                <a:latin typeface="Arial" charset="0"/>
                <a:cs typeface="Arial" charset="0"/>
              </a:rPr>
              <a:t> genotypes by electrophoresis of DNA</a:t>
            </a:r>
          </a:p>
        </p:txBody>
      </p:sp>
      <p:cxnSp>
        <p:nvCxnSpPr>
          <p:cNvPr id="6" name="Straight Connector 5"/>
          <p:cNvCxnSpPr/>
          <p:nvPr/>
        </p:nvCxnSpPr>
        <p:spPr bwMode="auto">
          <a:xfrm>
            <a:off x="2438400" y="5867400"/>
            <a:ext cx="26670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8" name="Straight Arrow Connector 7"/>
          <p:cNvCxnSpPr/>
          <p:nvPr/>
        </p:nvCxnSpPr>
        <p:spPr bwMode="auto">
          <a:xfrm rot="5400000" flipH="1" flipV="1">
            <a:off x="3467101" y="6134100"/>
            <a:ext cx="228600" cy="3175"/>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bwMode="auto">
          <a:xfrm>
            <a:off x="2438400" y="6553200"/>
            <a:ext cx="11430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bwMode="auto">
          <a:xfrm>
            <a:off x="3733800" y="6553200"/>
            <a:ext cx="14478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bwMode="auto">
          <a:xfrm>
            <a:off x="6019800" y="5867400"/>
            <a:ext cx="1676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7" name="Straight Arrow Connector 16"/>
          <p:cNvCxnSpPr/>
          <p:nvPr/>
        </p:nvCxnSpPr>
        <p:spPr bwMode="auto">
          <a:xfrm rot="5400000" flipH="1" flipV="1">
            <a:off x="6973094" y="6133306"/>
            <a:ext cx="228600" cy="1588"/>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18" name="Straight Connector 17"/>
          <p:cNvCxnSpPr/>
          <p:nvPr/>
        </p:nvCxnSpPr>
        <p:spPr bwMode="auto">
          <a:xfrm>
            <a:off x="6019800" y="6553200"/>
            <a:ext cx="10668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bwMode="auto">
          <a:xfrm>
            <a:off x="7239000" y="6553200"/>
            <a:ext cx="533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38925" name="TextBox 21"/>
          <p:cNvSpPr txBox="1">
            <a:spLocks noChangeArrowheads="1"/>
          </p:cNvSpPr>
          <p:nvPr/>
        </p:nvSpPr>
        <p:spPr bwMode="auto">
          <a:xfrm>
            <a:off x="76200" y="5334000"/>
            <a:ext cx="8904288" cy="369888"/>
          </a:xfrm>
          <a:prstGeom prst="rect">
            <a:avLst/>
          </a:prstGeom>
          <a:noFill/>
          <a:ln w="9525">
            <a:noFill/>
            <a:miter lim="800000"/>
            <a:headEnd/>
            <a:tailEnd/>
          </a:ln>
        </p:spPr>
        <p:txBody>
          <a:bodyPr wrap="none">
            <a:spAutoFit/>
          </a:bodyPr>
          <a:lstStyle/>
          <a:p>
            <a:r>
              <a:rPr lang="en-US" sz="1800">
                <a:latin typeface="Arial" charset="0"/>
                <a:cs typeface="Arial" charset="0"/>
              </a:rPr>
              <a:t>Origin of fragment size:                                                                       shorter by 32 nuc.</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05_T03"/>
          <p:cNvPicPr>
            <a:picLocks noChangeAspect="1" noChangeArrowheads="1"/>
          </p:cNvPicPr>
          <p:nvPr/>
        </p:nvPicPr>
        <p:blipFill>
          <a:blip r:embed="rId4" cstate="print"/>
          <a:srcRect/>
          <a:stretch>
            <a:fillRect/>
          </a:stretch>
        </p:blipFill>
        <p:spPr bwMode="auto">
          <a:xfrm>
            <a:off x="304800" y="546100"/>
            <a:ext cx="8531225" cy="5764213"/>
          </a:xfrm>
          <a:prstGeom prst="rect">
            <a:avLst/>
          </a:prstGeom>
          <a:noFill/>
          <a:ln w="9525">
            <a:noFill/>
            <a:miter lim="800000"/>
            <a:headEnd/>
            <a:tailEnd/>
          </a:ln>
        </p:spPr>
      </p:pic>
      <p:sp>
        <p:nvSpPr>
          <p:cNvPr id="39939" name="Text Box 3"/>
          <p:cNvSpPr txBox="1">
            <a:spLocks noChangeArrowheads="1"/>
          </p:cNvSpPr>
          <p:nvPr/>
        </p:nvSpPr>
        <p:spPr bwMode="auto">
          <a:xfrm>
            <a:off x="6461125" y="2784475"/>
            <a:ext cx="184150" cy="457200"/>
          </a:xfrm>
          <a:prstGeom prst="rect">
            <a:avLst/>
          </a:prstGeom>
          <a:noFill/>
          <a:ln w="9525">
            <a:noFill/>
            <a:miter lim="800000"/>
            <a:headEnd/>
            <a:tailEnd/>
          </a:ln>
        </p:spPr>
        <p:txBody>
          <a:bodyPr wrap="none">
            <a:spAutoFit/>
          </a:bodyPr>
          <a:lstStyle/>
          <a:p>
            <a:endParaRPr lang="en-US"/>
          </a:p>
        </p:txBody>
      </p:sp>
      <p:sp>
        <p:nvSpPr>
          <p:cNvPr id="39940" name="Text Box 4"/>
          <p:cNvSpPr txBox="1">
            <a:spLocks noChangeArrowheads="1"/>
          </p:cNvSpPr>
          <p:nvPr/>
        </p:nvSpPr>
        <p:spPr bwMode="auto">
          <a:xfrm>
            <a:off x="6629400" y="2667000"/>
            <a:ext cx="2520950" cy="2678113"/>
          </a:xfrm>
          <a:prstGeom prst="rect">
            <a:avLst/>
          </a:prstGeom>
          <a:noFill/>
          <a:ln w="9525">
            <a:noFill/>
            <a:miter lim="800000"/>
            <a:headEnd/>
            <a:tailEnd/>
          </a:ln>
        </p:spPr>
        <p:txBody>
          <a:bodyPr wrap="none">
            <a:spAutoFit/>
          </a:bodyPr>
          <a:lstStyle/>
          <a:p>
            <a:r>
              <a:rPr lang="en-US"/>
              <a:t>16/43= 0.37 (Hets)</a:t>
            </a:r>
          </a:p>
          <a:p>
            <a:endParaRPr lang="en-US"/>
          </a:p>
          <a:p>
            <a:r>
              <a:rPr lang="en-US"/>
              <a:t>F(D</a:t>
            </a:r>
            <a:r>
              <a:rPr lang="en-US" baseline="30000"/>
              <a:t>32</a:t>
            </a:r>
            <a:r>
              <a:rPr lang="en-US"/>
              <a:t>)=</a:t>
            </a:r>
          </a:p>
          <a:p>
            <a:endParaRPr lang="en-US"/>
          </a:p>
          <a:p>
            <a:r>
              <a:rPr lang="en-US"/>
              <a:t>16 + 2x1 = 18</a:t>
            </a:r>
          </a:p>
          <a:p>
            <a:endParaRPr lang="en-US"/>
          </a:p>
          <a:p>
            <a:r>
              <a:rPr lang="en-US"/>
              <a:t>18/86= 0.21</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685800" y="152400"/>
            <a:ext cx="7772400" cy="1143000"/>
          </a:xfrm>
        </p:spPr>
        <p:txBody>
          <a:bodyPr/>
          <a:lstStyle/>
          <a:p>
            <a:pPr eaLnBrk="1" hangingPunct="1"/>
            <a:r>
              <a:rPr lang="en-US" smtClean="0">
                <a:latin typeface="Arial" charset="0"/>
                <a:cs typeface="Arial" charset="0"/>
              </a:rPr>
              <a:t>Conclusion</a:t>
            </a:r>
          </a:p>
        </p:txBody>
      </p:sp>
      <p:sp>
        <p:nvSpPr>
          <p:cNvPr id="40963" name="Rectangle 3"/>
          <p:cNvSpPr>
            <a:spLocks noGrp="1" noChangeArrowheads="1"/>
          </p:cNvSpPr>
          <p:nvPr>
            <p:ph type="body" idx="1"/>
          </p:nvPr>
        </p:nvSpPr>
        <p:spPr>
          <a:xfrm>
            <a:off x="685800" y="1524000"/>
            <a:ext cx="7772400" cy="4114800"/>
          </a:xfrm>
        </p:spPr>
        <p:txBody>
          <a:bodyPr/>
          <a:lstStyle/>
          <a:p>
            <a:pPr eaLnBrk="1" hangingPunct="1"/>
            <a:r>
              <a:rPr lang="en-US" smtClean="0">
                <a:latin typeface="Arial" charset="0"/>
                <a:cs typeface="Arial" charset="0"/>
              </a:rPr>
              <a:t>Mutation rates are high</a:t>
            </a:r>
          </a:p>
          <a:p>
            <a:pPr eaLnBrk="1" hangingPunct="1"/>
            <a:r>
              <a:rPr lang="en-US" smtClean="0">
                <a:latin typeface="Arial" charset="0"/>
                <a:cs typeface="Arial" charset="0"/>
              </a:rPr>
              <a:t>Mutations effect fitness</a:t>
            </a:r>
          </a:p>
          <a:p>
            <a:pPr eaLnBrk="1" hangingPunct="1"/>
            <a:r>
              <a:rPr lang="en-US" smtClean="0">
                <a:latin typeface="Arial" charset="0"/>
                <a:cs typeface="Arial" charset="0"/>
              </a:rPr>
              <a:t>Mutations contribute to genetic variation</a:t>
            </a:r>
          </a:p>
          <a:p>
            <a:pPr eaLnBrk="1" hangingPunct="1"/>
            <a:r>
              <a:rPr lang="en-US" smtClean="0">
                <a:latin typeface="Arial" charset="0"/>
                <a:cs typeface="Arial" charset="0"/>
              </a:rPr>
              <a:t>Duplications can lead to new gene function</a:t>
            </a:r>
          </a:p>
          <a:p>
            <a:pPr eaLnBrk="1" hangingPunct="1"/>
            <a:r>
              <a:rPr lang="en-US" smtClean="0">
                <a:latin typeface="Arial" charset="0"/>
                <a:cs typeface="Arial" charset="0"/>
              </a:rPr>
              <a:t>Inversions can protect adaptations</a:t>
            </a:r>
          </a:p>
          <a:p>
            <a:pPr eaLnBrk="1" hangingPunct="1"/>
            <a:r>
              <a:rPr lang="en-US" smtClean="0">
                <a:latin typeface="Arial" charset="0"/>
                <a:cs typeface="Arial" charset="0"/>
              </a:rPr>
              <a:t>Polyploidy can result in instant speciation</a:t>
            </a:r>
          </a:p>
          <a:p>
            <a:pPr eaLnBrk="1" hangingPunct="1"/>
            <a:r>
              <a:rPr lang="en-US" smtClean="0">
                <a:latin typeface="Arial" charset="0"/>
                <a:cs typeface="Arial" charset="0"/>
              </a:rPr>
              <a:t>Mutations are important to evolution</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05_F02"/>
          <p:cNvPicPr>
            <a:picLocks noChangeAspect="1" noChangeArrowheads="1"/>
          </p:cNvPicPr>
          <p:nvPr/>
        </p:nvPicPr>
        <p:blipFill>
          <a:blip r:embed="rId4" cstate="print"/>
          <a:srcRect/>
          <a:stretch>
            <a:fillRect/>
          </a:stretch>
        </p:blipFill>
        <p:spPr bwMode="auto">
          <a:xfrm>
            <a:off x="304800" y="571500"/>
            <a:ext cx="8531225" cy="5713413"/>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descr="05_F03b"/>
          <p:cNvPicPr>
            <a:picLocks noChangeAspect="1" noChangeArrowheads="1"/>
          </p:cNvPicPr>
          <p:nvPr/>
        </p:nvPicPr>
        <p:blipFill>
          <a:blip r:embed="rId4" cstate="print"/>
          <a:srcRect/>
          <a:stretch>
            <a:fillRect/>
          </a:stretch>
        </p:blipFill>
        <p:spPr bwMode="auto">
          <a:xfrm>
            <a:off x="838200" y="533400"/>
            <a:ext cx="7392988" cy="5067300"/>
          </a:xfrm>
          <a:prstGeom prst="rect">
            <a:avLst/>
          </a:prstGeom>
          <a:noFill/>
          <a:ln w="9525">
            <a:noFill/>
            <a:miter lim="800000"/>
            <a:headEnd/>
            <a:tailEnd/>
          </a:ln>
        </p:spPr>
      </p:pic>
      <p:sp>
        <p:nvSpPr>
          <p:cNvPr id="8195" name="TextBox 2"/>
          <p:cNvSpPr txBox="1">
            <a:spLocks noChangeArrowheads="1"/>
          </p:cNvSpPr>
          <p:nvPr/>
        </p:nvSpPr>
        <p:spPr bwMode="auto">
          <a:xfrm>
            <a:off x="1143000" y="228600"/>
            <a:ext cx="1092200" cy="461963"/>
          </a:xfrm>
          <a:prstGeom prst="rect">
            <a:avLst/>
          </a:prstGeom>
          <a:noFill/>
          <a:ln w="9525">
            <a:noFill/>
            <a:miter lim="800000"/>
            <a:headEnd/>
            <a:tailEnd/>
          </a:ln>
        </p:spPr>
        <p:txBody>
          <a:bodyPr wrap="none">
            <a:spAutoFit/>
          </a:bodyPr>
          <a:lstStyle/>
          <a:p>
            <a:r>
              <a:rPr lang="en-US">
                <a:latin typeface="Arial" charset="0"/>
                <a:cs typeface="Arial" charset="0"/>
              </a:rPr>
              <a:t>mRNA</a:t>
            </a:r>
          </a:p>
        </p:txBody>
      </p:sp>
      <p:sp>
        <p:nvSpPr>
          <p:cNvPr id="8196" name="TextBox 3"/>
          <p:cNvSpPr txBox="1">
            <a:spLocks noChangeArrowheads="1"/>
          </p:cNvSpPr>
          <p:nvPr/>
        </p:nvSpPr>
        <p:spPr bwMode="auto">
          <a:xfrm>
            <a:off x="0" y="5638800"/>
            <a:ext cx="9144000" cy="830263"/>
          </a:xfrm>
          <a:prstGeom prst="rect">
            <a:avLst/>
          </a:prstGeom>
          <a:noFill/>
          <a:ln w="9525">
            <a:noFill/>
            <a:miter lim="800000"/>
            <a:headEnd/>
            <a:tailEnd/>
          </a:ln>
        </p:spPr>
        <p:txBody>
          <a:bodyPr>
            <a:spAutoFit/>
          </a:bodyPr>
          <a:lstStyle/>
          <a:p>
            <a:r>
              <a:rPr lang="en-US" b="1" u="sng">
                <a:latin typeface="Arial" charset="0"/>
                <a:cs typeface="Arial" charset="0"/>
              </a:rPr>
              <a:t>Note:</a:t>
            </a:r>
            <a:r>
              <a:rPr lang="en-US" b="1">
                <a:latin typeface="Arial" charset="0"/>
                <a:cs typeface="Arial" charset="0"/>
              </a:rPr>
              <a:t> Genetic Redundancy of Code Results in Synonymous &amp; </a:t>
            </a:r>
          </a:p>
          <a:p>
            <a:r>
              <a:rPr lang="en-US" b="1">
                <a:latin typeface="Arial" charset="0"/>
                <a:cs typeface="Arial" charset="0"/>
              </a:rPr>
              <a:t>          NonSynonymous Mutations for Protein Coding Regions</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05_F04"/>
          <p:cNvPicPr>
            <a:picLocks noChangeAspect="1" noChangeArrowheads="1"/>
          </p:cNvPicPr>
          <p:nvPr/>
        </p:nvPicPr>
        <p:blipFill>
          <a:blip r:embed="rId4" cstate="print"/>
          <a:srcRect/>
          <a:stretch>
            <a:fillRect/>
          </a:stretch>
        </p:blipFill>
        <p:spPr bwMode="auto">
          <a:xfrm>
            <a:off x="304800" y="1333500"/>
            <a:ext cx="8531225" cy="4208463"/>
          </a:xfrm>
          <a:prstGeom prst="rect">
            <a:avLst/>
          </a:prstGeom>
          <a:noFill/>
          <a:ln w="9525">
            <a:noFill/>
            <a:miter lim="800000"/>
            <a:headEnd/>
            <a:tailEnd/>
          </a:ln>
        </p:spPr>
      </p:pic>
      <p:sp>
        <p:nvSpPr>
          <p:cNvPr id="9219" name="Text Box 3"/>
          <p:cNvSpPr txBox="1">
            <a:spLocks noChangeArrowheads="1"/>
          </p:cNvSpPr>
          <p:nvPr/>
        </p:nvSpPr>
        <p:spPr bwMode="auto">
          <a:xfrm>
            <a:off x="304800" y="5502275"/>
            <a:ext cx="8568821" cy="1107996"/>
          </a:xfrm>
          <a:prstGeom prst="rect">
            <a:avLst/>
          </a:prstGeom>
          <a:noFill/>
          <a:ln w="9525">
            <a:noFill/>
            <a:miter lim="800000"/>
            <a:headEnd/>
            <a:tailEnd/>
          </a:ln>
        </p:spPr>
        <p:txBody>
          <a:bodyPr wrap="none">
            <a:spAutoFit/>
          </a:bodyPr>
          <a:lstStyle/>
          <a:p>
            <a:r>
              <a:rPr lang="en-US" sz="2200" dirty="0">
                <a:latin typeface="Arial" pitchFamily="34" charset="0"/>
                <a:cs typeface="Arial" pitchFamily="34" charset="0"/>
              </a:rPr>
              <a:t>Transitions are more common than </a:t>
            </a:r>
            <a:r>
              <a:rPr lang="en-US" sz="2200" dirty="0" err="1">
                <a:latin typeface="Arial" pitchFamily="34" charset="0"/>
                <a:cs typeface="Arial" pitchFamily="34" charset="0"/>
              </a:rPr>
              <a:t>transversions</a:t>
            </a:r>
            <a:r>
              <a:rPr lang="en-US" sz="2200" dirty="0">
                <a:latin typeface="Arial" pitchFamily="34" charset="0"/>
                <a:cs typeface="Arial" pitchFamily="34" charset="0"/>
              </a:rPr>
              <a:t> because</a:t>
            </a:r>
          </a:p>
          <a:p>
            <a:r>
              <a:rPr lang="en-US" sz="2200" dirty="0">
                <a:latin typeface="Arial" pitchFamily="34" charset="0"/>
                <a:cs typeface="Arial" pitchFamily="34" charset="0"/>
              </a:rPr>
              <a:t>DNA repair enzymes can recognize wrong insertion representing a </a:t>
            </a:r>
          </a:p>
          <a:p>
            <a:r>
              <a:rPr lang="en-US" sz="2200" dirty="0">
                <a:latin typeface="Arial" pitchFamily="34" charset="0"/>
                <a:cs typeface="Arial" pitchFamily="34" charset="0"/>
              </a:rPr>
              <a:t>a transition better than a </a:t>
            </a:r>
            <a:r>
              <a:rPr lang="en-US" sz="2200" dirty="0" err="1">
                <a:latin typeface="Arial" pitchFamily="34" charset="0"/>
                <a:cs typeface="Arial" pitchFamily="34" charset="0"/>
              </a:rPr>
              <a:t>transversion</a:t>
            </a:r>
            <a:endParaRPr lang="en-US" sz="2200" dirty="0">
              <a:latin typeface="Arial" pitchFamily="34" charset="0"/>
              <a:cs typeface="Arial" pitchFamily="34" charset="0"/>
            </a:endParaRP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7" descr="Figure_06_00_L"/>
          <p:cNvPicPr>
            <a:picLocks noChangeAspect="1" noChangeArrowheads="1"/>
          </p:cNvPicPr>
          <p:nvPr/>
        </p:nvPicPr>
        <p:blipFill>
          <a:blip r:embed="rId2" cstate="print"/>
          <a:srcRect/>
          <a:stretch>
            <a:fillRect/>
          </a:stretch>
        </p:blipFill>
        <p:spPr bwMode="auto">
          <a:xfrm>
            <a:off x="0" y="2057400"/>
            <a:ext cx="3584475" cy="1752600"/>
          </a:xfrm>
          <a:prstGeom prst="rect">
            <a:avLst/>
          </a:prstGeom>
          <a:noFill/>
          <a:ln w="9525">
            <a:noFill/>
            <a:miter lim="800000"/>
            <a:headEnd/>
            <a:tailEnd/>
          </a:ln>
        </p:spPr>
      </p:pic>
      <p:pic>
        <p:nvPicPr>
          <p:cNvPr id="3" name="Picture 57" descr="Figure_06_00_L"/>
          <p:cNvPicPr>
            <a:picLocks noChangeAspect="1" noChangeArrowheads="1"/>
          </p:cNvPicPr>
          <p:nvPr/>
        </p:nvPicPr>
        <p:blipFill>
          <a:blip r:embed="rId3" cstate="print"/>
          <a:srcRect/>
          <a:stretch>
            <a:fillRect/>
          </a:stretch>
        </p:blipFill>
        <p:spPr bwMode="auto">
          <a:xfrm>
            <a:off x="3581400" y="2209800"/>
            <a:ext cx="5489575" cy="1317641"/>
          </a:xfrm>
          <a:prstGeom prst="rect">
            <a:avLst/>
          </a:prstGeom>
          <a:noFill/>
          <a:ln w="9525">
            <a:noFill/>
            <a:miter lim="800000"/>
            <a:headEnd/>
            <a:tailEnd/>
          </a:ln>
        </p:spPr>
      </p:pic>
      <p:pic>
        <p:nvPicPr>
          <p:cNvPr id="4" name="Picture 57" descr="Figure_06_00_L"/>
          <p:cNvPicPr>
            <a:picLocks noChangeAspect="1" noChangeArrowheads="1"/>
          </p:cNvPicPr>
          <p:nvPr/>
        </p:nvPicPr>
        <p:blipFill>
          <a:blip r:embed="rId4" cstate="print"/>
          <a:srcRect/>
          <a:stretch>
            <a:fillRect/>
          </a:stretch>
        </p:blipFill>
        <p:spPr bwMode="auto">
          <a:xfrm>
            <a:off x="0" y="4267201"/>
            <a:ext cx="6553200" cy="1473458"/>
          </a:xfrm>
          <a:prstGeom prst="rect">
            <a:avLst/>
          </a:prstGeom>
          <a:noFill/>
          <a:ln w="9525">
            <a:noFill/>
            <a:miter lim="800000"/>
            <a:headEnd/>
            <a:tailEnd/>
          </a:ln>
        </p:spPr>
      </p:pic>
      <p:sp>
        <p:nvSpPr>
          <p:cNvPr id="5" name="TextBox 4"/>
          <p:cNvSpPr txBox="1"/>
          <p:nvPr/>
        </p:nvSpPr>
        <p:spPr>
          <a:xfrm>
            <a:off x="457200" y="1143000"/>
            <a:ext cx="7513595" cy="461665"/>
          </a:xfrm>
          <a:prstGeom prst="rect">
            <a:avLst/>
          </a:prstGeom>
          <a:noFill/>
        </p:spPr>
        <p:txBody>
          <a:bodyPr wrap="none" rtlCol="0">
            <a:spAutoFit/>
          </a:bodyPr>
          <a:lstStyle/>
          <a:p>
            <a:r>
              <a:rPr lang="en-US" dirty="0" smtClean="0">
                <a:latin typeface="Arial" pitchFamily="34" charset="0"/>
                <a:cs typeface="Arial" pitchFamily="34" charset="0"/>
              </a:rPr>
              <a:t>Common molecular mechanisms resulting in mutation</a:t>
            </a:r>
            <a:endParaRPr lang="en-US" dirty="0">
              <a:latin typeface="Arial" pitchFamily="34" charset="0"/>
              <a:cs typeface="Arial" pitchFamily="34" charset="0"/>
            </a:endParaRPr>
          </a:p>
        </p:txBody>
      </p:sp>
      <p:pic>
        <p:nvPicPr>
          <p:cNvPr id="6" name="Picture 57" descr="Figure_06_00_L"/>
          <p:cNvPicPr>
            <a:picLocks noChangeAspect="1" noChangeArrowheads="1"/>
          </p:cNvPicPr>
          <p:nvPr/>
        </p:nvPicPr>
        <p:blipFill>
          <a:blip r:embed="rId5" cstate="print"/>
          <a:srcRect/>
          <a:stretch>
            <a:fillRect/>
          </a:stretch>
        </p:blipFill>
        <p:spPr bwMode="auto">
          <a:xfrm>
            <a:off x="6477000" y="4581649"/>
            <a:ext cx="2667000" cy="2047751"/>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4"/>
          <p:cNvSpPr txBox="1">
            <a:spLocks noChangeArrowheads="1"/>
          </p:cNvSpPr>
          <p:nvPr/>
        </p:nvSpPr>
        <p:spPr bwMode="auto">
          <a:xfrm>
            <a:off x="365125" y="41275"/>
            <a:ext cx="4818063" cy="1384300"/>
          </a:xfrm>
          <a:prstGeom prst="rect">
            <a:avLst/>
          </a:prstGeom>
          <a:noFill/>
          <a:ln w="9525">
            <a:noFill/>
            <a:miter lim="800000"/>
            <a:headEnd/>
            <a:tailEnd/>
          </a:ln>
        </p:spPr>
        <p:txBody>
          <a:bodyPr wrap="none">
            <a:spAutoFit/>
          </a:bodyPr>
          <a:lstStyle/>
          <a:p>
            <a:r>
              <a:rPr lang="en-US" sz="2800" b="1">
                <a:latin typeface="Arial" charset="0"/>
                <a:cs typeface="Arial" charset="0"/>
              </a:rPr>
              <a:t>III. Properties of Mutations:</a:t>
            </a:r>
          </a:p>
          <a:p>
            <a:endParaRPr lang="en-US" sz="2800" b="1">
              <a:latin typeface="Arial" charset="0"/>
              <a:cs typeface="Arial" charset="0"/>
            </a:endParaRPr>
          </a:p>
          <a:p>
            <a:r>
              <a:rPr lang="en-US" sz="2800" b="1">
                <a:latin typeface="Arial" charset="0"/>
                <a:cs typeface="Arial" charset="0"/>
              </a:rPr>
              <a:t>Random</a:t>
            </a:r>
          </a:p>
        </p:txBody>
      </p:sp>
      <p:pic>
        <p:nvPicPr>
          <p:cNvPr id="10243" name="Picture 5"/>
          <p:cNvPicPr>
            <a:picLocks noChangeArrowheads="1"/>
          </p:cNvPicPr>
          <p:nvPr/>
        </p:nvPicPr>
        <p:blipFill>
          <a:blip r:embed="rId4" cstate="print"/>
          <a:srcRect t="4773"/>
          <a:stretch>
            <a:fillRect/>
          </a:stretch>
        </p:blipFill>
        <p:spPr bwMode="auto">
          <a:xfrm>
            <a:off x="1371600" y="1447800"/>
            <a:ext cx="7086600" cy="54102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BULLETTYPE" val="3"/>
  <p:tag name="RESPCOUNTERSTYLE" val="-1"/>
  <p:tag name="INPUTSOURCE" val="1"/>
  <p:tag name="BACKUPMAINTENANCE" val="7"/>
  <p:tag name="ROTATIONINTERVAL" val="2"/>
  <p:tag name="RACERSMAXDISPLAYED" val="5"/>
  <p:tag name="TEAMSINLEADERBOARD" val="5"/>
  <p:tag name="BUBBLEVALUEFORMAT" val="0.0"/>
  <p:tag name="CUSTOMCELLFORECOLOR" val="-16777216"/>
  <p:tag name="CUSTOMCELLBACKCOLOR4" val="-8355712"/>
  <p:tag name="DISPLAYDEVICEID" val="True"/>
  <p:tag name="GRIDSIZE" val="{Width=800, Height=600}"/>
  <p:tag name="CHARTCOLORS" val="0"/>
  <p:tag name="MULTIRESPDIVISOR" val="1"/>
  <p:tag name="INCORRECTPOINTVALUE" val="0"/>
  <p:tag name="AUTOADJUSTPARTRANGE" val="True"/>
  <p:tag name="FIBNUMRESULTS" val="5"/>
  <p:tag name="PRRESPONSE2" val="9"/>
  <p:tag name="PRRESPONSE6" val="5"/>
  <p:tag name="PRRESPONSE10" val="1"/>
  <p:tag name="POWERPOINTVERSION" val="12.0"/>
  <p:tag name="CSVFORMAT" val="0"/>
  <p:tag name="RESPCOUNTERFORMAT" val="0"/>
  <p:tag name="ALLOWDUPLICATES" val="False"/>
  <p:tag name="REVIEWONLY" val="False"/>
  <p:tag name="RACEANIMATIONSPEED" val="3"/>
  <p:tag name="BUBBLENAMEVISIBLE" val="True"/>
  <p:tag name="CUSTOMGRIDBACKCOLOR" val="-722948"/>
  <p:tag name="USESCHEMECOLORS" val="True"/>
  <p:tag name="GRIDROTATIONINTERVAL" val="2"/>
  <p:tag name="POLLINGCYCLE" val="2"/>
  <p:tag name="INCLUDEPPT" val="True"/>
  <p:tag name="REALTIMEBACKUPPATH" val="(None)"/>
  <p:tag name="FIBDISPLAYRESULTS" val="True"/>
  <p:tag name="PRRESPONSE3" val="8"/>
  <p:tag name="PRRESPONSE8" val="3"/>
  <p:tag name="TPVERSION" val="2008"/>
  <p:tag name="ANSWERNOWSTYLE" val="-1"/>
  <p:tag name="COUNTDOWNSECONDS" val="10"/>
  <p:tag name="AUTOADVANCE" val="False"/>
  <p:tag name="SKIPREMAININGRACESLIDES" val="True"/>
  <p:tag name="BUBBLEGROUPING" val="3"/>
  <p:tag name="CUSTOMCELLBACKCOLOR3" val="-268652"/>
  <p:tag name="AUTOSIZEGRID" val="True"/>
  <p:tag name="RESETCHARTS" val="True"/>
  <p:tag name="REALTIMEBACKUP" val="False"/>
  <p:tag name="FIBINCLUDEOTHER" val="True"/>
  <p:tag name="PRRESPONSE5" val="6"/>
  <p:tag name="ALWAYSOPENPOLL" val="False"/>
  <p:tag name="ANSWERNOWTEXT" val="Answer Now"/>
  <p:tag name="BACKUPSESSIONS" val="True"/>
  <p:tag name="RACEENDPOINTS" val="100"/>
  <p:tag name="DEFAULTNUMTEAMS" val="5"/>
  <p:tag name="DISPLAYDEVICENUMBER" val="True"/>
  <p:tag name="CHARTLABELS" val="1"/>
  <p:tag name="ZEROBASED" val="False"/>
  <p:tag name="PRRESPONSE1" val="10"/>
  <p:tag name="SHOWFLASHWARNING" val="True"/>
  <p:tag name="COUNTDOWNSTYLE" val="-1"/>
  <p:tag name="AUTOUPDATEALIASES" val="True"/>
  <p:tag name="BUBBLESIZEVISIBLE" val="True"/>
  <p:tag name="GRIDOPACITY" val="90"/>
  <p:tag name="ALLOWUSERFEEDBACK" val="True"/>
  <p:tag name="FIBDISPLAYKEYWORDS" val="True"/>
  <p:tag name="SHOWBARVISIBLE" val="True"/>
  <p:tag name="NUMRESPONSES" val="1"/>
  <p:tag name="MAXRESPONDERS" val="5"/>
  <p:tag name="GRIDPOSITION" val="1"/>
  <p:tag name="CHARTSCALE" val="True"/>
  <p:tag name="PRRESPONSE9" val="2"/>
  <p:tag name="CHARTVALUEFORMAT" val="0%"/>
  <p:tag name="CUSTOMCELLBACKCOLOR2" val="-13395457"/>
  <p:tag name="CORRECTPOINTVALUE" val="1"/>
  <p:tag name="USESECONDARYMONITOR" val="True"/>
  <p:tag name="PARTICIPANTSINLEADERBOARD" val="5"/>
  <p:tag name="INCLUDENONRESPONDERS" val="False"/>
  <p:tag name="SAVECSVWITHSESSION" val="True"/>
  <p:tag name="DISPLAYNAME" val="True"/>
  <p:tag name="PRRESPONSE7" val="4"/>
  <p:tag name="GRIDFONTSIZE" val="12"/>
  <p:tag name="STDCHART" val="1"/>
  <p:tag name="RESPTABLESTYLE" val="-1"/>
  <p:tag name="CUSTOMCELLBACKCOLOR1" val="-657956"/>
  <p:tag name="PRRESPONSE4" val="7"/>
  <p:tag name="ADVANCEDSETTINGSVIEW" val="False"/>
  <p:tag name="DELIMITERS" val="3.1"/>
  <p:tag name="TPFULLVERSION" val="4.3.2.1178"/>
  <p:tag name="INCLUDESESSION" val="True"/>
  <p:tag name="EXPANDSHOWBAR" val="True"/>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4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4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1028</TotalTime>
  <Words>3141</Words>
  <Application>Microsoft Macintosh PowerPoint</Application>
  <PresentationFormat>On-screen Show (4:3)</PresentationFormat>
  <Paragraphs>306</Paragraphs>
  <Slides>43</Slides>
  <Notes>39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45" baseType="lpstr">
      <vt:lpstr>Blank Presentation</vt:lpstr>
      <vt:lpstr>Chart</vt:lpstr>
      <vt:lpstr>The origin of genetic variation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RATES: How do you measure mutation rates at the                   DNA LEVEL?</vt:lpstr>
      <vt:lpstr>Figure 5-34</vt:lpstr>
      <vt:lpstr>Mutation accumulation lines</vt:lpstr>
      <vt:lpstr>Current project: extending MA research to field studies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Comparison of Mutation Rate at Sequence Level vs. Performance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 Duplication and Adaptation: Variation, Survivorship in a common garden in dunes and flowering time distributions of yarrow with different ploidy</vt:lpstr>
      <vt:lpstr>VII. Much variation in populations</vt:lpstr>
      <vt:lpstr>PowerPoint Presentation</vt:lpstr>
      <vt:lpstr>PowerPoint Presentation</vt:lpstr>
      <vt:lpstr>Figure 5-7</vt:lpstr>
      <vt:lpstr>PowerPoint Presentation</vt:lpstr>
      <vt:lpstr>PowerPoint Presentation</vt:lpstr>
      <vt:lpstr>Conclusion</vt:lpstr>
    </vt:vector>
  </TitlesOfParts>
  <Manager>Sumanas, Inc.</Manager>
  <Company>Pearson Prentice Hall, Inc.</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Evolutionary Analysis 4/e</dc:title>
  <dc:creator>Freeman/Herron</dc:creator>
  <cp:lastModifiedBy>Charles Fenster</cp:lastModifiedBy>
  <cp:revision>125</cp:revision>
  <dcterms:created xsi:type="dcterms:W3CDTF">2002-12-24T01:08:46Z</dcterms:created>
  <dcterms:modified xsi:type="dcterms:W3CDTF">2014-09-18T00:55:22Z</dcterms:modified>
</cp:coreProperties>
</file>